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04" r:id="rId2"/>
    <p:sldMasterId id="2147483716" r:id="rId3"/>
    <p:sldMasterId id="2147483728" r:id="rId4"/>
    <p:sldMasterId id="2147483740" r:id="rId5"/>
    <p:sldMasterId id="2147483752" r:id="rId6"/>
    <p:sldMasterId id="2147483764" r:id="rId7"/>
    <p:sldMasterId id="2147483776" r:id="rId8"/>
    <p:sldMasterId id="2147483788" r:id="rId9"/>
    <p:sldMasterId id="2147483800" r:id="rId10"/>
  </p:sldMasterIdLst>
  <p:notesMasterIdLst>
    <p:notesMasterId r:id="rId84"/>
  </p:notesMasterIdLst>
  <p:handoutMasterIdLst>
    <p:handoutMasterId r:id="rId85"/>
  </p:handoutMasterIdLst>
  <p:sldIdLst>
    <p:sldId id="308" r:id="rId11"/>
    <p:sldId id="354" r:id="rId12"/>
    <p:sldId id="370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04" r:id="rId41"/>
    <p:sldId id="357" r:id="rId42"/>
    <p:sldId id="401" r:id="rId43"/>
    <p:sldId id="400" r:id="rId44"/>
    <p:sldId id="399" r:id="rId45"/>
    <p:sldId id="398" r:id="rId46"/>
    <p:sldId id="397" r:id="rId47"/>
    <p:sldId id="396" r:id="rId48"/>
    <p:sldId id="395" r:id="rId49"/>
    <p:sldId id="394" r:id="rId50"/>
    <p:sldId id="442" r:id="rId51"/>
    <p:sldId id="443" r:id="rId52"/>
    <p:sldId id="393" r:id="rId53"/>
    <p:sldId id="392" r:id="rId54"/>
    <p:sldId id="391" r:id="rId55"/>
    <p:sldId id="390" r:id="rId56"/>
    <p:sldId id="389" r:id="rId57"/>
    <p:sldId id="388" r:id="rId58"/>
    <p:sldId id="387" r:id="rId59"/>
    <p:sldId id="403" r:id="rId60"/>
    <p:sldId id="386" r:id="rId61"/>
    <p:sldId id="384" r:id="rId62"/>
    <p:sldId id="382" r:id="rId63"/>
    <p:sldId id="383" r:id="rId64"/>
    <p:sldId id="381" r:id="rId65"/>
    <p:sldId id="375" r:id="rId66"/>
    <p:sldId id="378" r:id="rId67"/>
    <p:sldId id="379" r:id="rId68"/>
    <p:sldId id="374" r:id="rId69"/>
    <p:sldId id="373" r:id="rId70"/>
    <p:sldId id="412" r:id="rId71"/>
    <p:sldId id="413" r:id="rId72"/>
    <p:sldId id="372" r:id="rId73"/>
    <p:sldId id="444" r:id="rId74"/>
    <p:sldId id="414" r:id="rId75"/>
    <p:sldId id="371" r:id="rId76"/>
    <p:sldId id="356" r:id="rId77"/>
    <p:sldId id="411" r:id="rId78"/>
    <p:sldId id="410" r:id="rId79"/>
    <p:sldId id="409" r:id="rId80"/>
    <p:sldId id="408" r:id="rId81"/>
    <p:sldId id="407" r:id="rId82"/>
    <p:sldId id="405" r:id="rId8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3D2FF"/>
    <a:srgbClr val="FFC9AB"/>
    <a:srgbClr val="CBF6D1"/>
    <a:srgbClr val="FFADFB"/>
    <a:srgbClr val="1D2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10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1026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7A444-D9A6-8F4B-9FB2-69297E2D2D6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819CA-B690-584F-BA57-775AB9FB7F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77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50814-816B-8440-9BFF-6E225FDA9C5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55A8-AAD4-644E-B29E-D60A5B66C8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38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555A8-AAD4-644E-B29E-D60A5B66C8F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50B703E6-B7F9-42A1-9A62-B7E9BB6AE8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3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490E733C-52F2-4537-8B80-3AFB3B9E0F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59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304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651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8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7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204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2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2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1148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751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4150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2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9892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2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6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D7904861-36B9-4039-B5F4-BA2B543BC9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559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5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6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0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3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8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2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5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5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12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57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61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3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5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2801CD2F-DCD3-4409-9070-82145C5D9A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29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5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0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5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5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6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0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3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8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26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5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5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12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57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6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15F35552-74AF-47E4-8700-0021846079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1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3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50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5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0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51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5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66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0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2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26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5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5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12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5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6947CC94-5B91-4E07-BA14-C9AF5F9676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2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61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2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505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51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08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5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4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66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01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1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88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268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4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4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1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4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D99A4234-5A8E-4DDC-88B1-B121BCCB18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553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574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612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2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505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5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08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5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66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01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88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2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F9DFF7E5-505B-4A69-B7AA-24B7A22237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414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4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126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57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612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1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505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51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08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5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1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66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01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9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9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B8CBA93B-5CC5-4E7B-8722-36957C9292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994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268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2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2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112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6574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61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9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505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51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08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551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908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2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1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1E849358-A340-4919-90B0-E556A3A466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701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351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861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4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665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505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135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1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389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585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99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588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50B703E6-B7F9-42A1-9A62-B7E9BB6AE89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7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/>
              <a:t>March, 2012  |   Page </a:t>
            </a:r>
            <a:fld id="{29236106-6BD0-4AC8-90F0-E4CFB8A554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1233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801CD2F-DCD3-4409-9070-82145C5D9A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6467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5F35552-74AF-47E4-8700-0021846079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928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7967" y="1981200"/>
            <a:ext cx="4711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2867" y="1981200"/>
            <a:ext cx="471381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6947CC94-5B91-4E07-BA14-C9AF5F967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566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3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3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99A4234-5A8E-4DDC-88B1-B121BCCB18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464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F9DFF7E5-505B-4A69-B7AA-24B7A222379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12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B8CBA93B-5CC5-4E7B-8722-36957C9292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83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2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1E849358-A340-4919-90B0-E556A3A466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378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29236106-6BD0-4AC8-90F0-E4CFB8A554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624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490E733C-52F2-4537-8B80-3AFB3B9E0F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700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1419" y="1252538"/>
            <a:ext cx="2425700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7969" y="1252538"/>
            <a:ext cx="7080251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March, 2012  |   Page </a:t>
            </a:r>
            <a:fld id="{D7904861-36B9-4039-B5F4-BA2B543BC9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8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0" y="284225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/>
              <a:t>April, 2012  |   Page </a:t>
            </a:r>
            <a:fld id="{437D05C5-2415-424A-804C-9719BC28B6A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ea typeface="ＭＳ Ｐゴシック" charset="0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sz="240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0" y="284236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0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96" y="284252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96" y="284247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8" y="284241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0" y="284236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0" y="284225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68" y="284209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0" y="284225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36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9280" y="284236"/>
            <a:ext cx="941916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08000" y="6477000"/>
            <a:ext cx="27791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ＭＳ Ｐゴシック"/>
              </a:rPr>
              <a:t>April, 2012  |   Page </a:t>
            </a:r>
            <a:fld id="{437D05C5-2415-424A-804C-9719BC28B6AC}" type="slidenum">
              <a:rPr lang="en-US">
                <a:solidFill>
                  <a:srgbClr val="000000"/>
                </a:solidFill>
                <a:ea typeface="ＭＳ Ｐゴシック"/>
              </a:rPr>
              <a:pPr/>
              <a:t>‹#›</a:t>
            </a:fld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711200" y="1143000"/>
            <a:ext cx="107696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-101600" y="0"/>
            <a:ext cx="508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>
              <a:solidFill>
                <a:srgbClr val="000000"/>
              </a:solidFill>
              <a:ea typeface="ＭＳ Ｐゴシック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200" y="6400800"/>
            <a:ext cx="14224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hdr="0" dt="0"/>
  <p:txStyles>
    <p:titleStyle>
      <a:lvl1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000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400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ts val="27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800100" indent="-342900" algn="l" rtl="0" eaLnBrk="1" fontAlgn="base" hangingPunct="1">
        <a:lnSpc>
          <a:spcPts val="2800"/>
        </a:lnSpc>
        <a:spcBef>
          <a:spcPct val="0"/>
        </a:spcBef>
        <a:spcAft>
          <a:spcPts val="140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2pPr>
      <a:lvl3pPr marL="12573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2300">
          <a:solidFill>
            <a:schemeClr val="tx1"/>
          </a:solidFill>
          <a:latin typeface="+mj-lt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08000" y="6477000"/>
            <a:ext cx="2779184" cy="457200"/>
          </a:xfrm>
        </p:spPr>
        <p:txBody>
          <a:bodyPr/>
          <a:lstStyle/>
          <a:p>
            <a:r>
              <a:rPr lang="ru-RU" dirty="0" smtClean="0"/>
              <a:t>Февраль</a:t>
            </a:r>
            <a:r>
              <a:rPr lang="en-US" dirty="0" smtClean="0"/>
              <a:t>, 20</a:t>
            </a:r>
            <a:r>
              <a:rPr lang="ru-RU" dirty="0" smtClean="0"/>
              <a:t>23</a:t>
            </a:r>
            <a:r>
              <a:rPr lang="en-US" dirty="0" smtClean="0"/>
              <a:t>  </a:t>
            </a:r>
            <a:r>
              <a:rPr lang="en-US" dirty="0"/>
              <a:t>|   Page </a:t>
            </a:r>
            <a:fld id="{50B703E6-B7F9-42A1-9A62-B7E9BB6AE89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4339369" y="1758950"/>
            <a:ext cx="7334251" cy="231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600" b="0" i="0" dirty="0" smtClean="0">
                <a:latin typeface="Arial Narrow"/>
                <a:cs typeface="Arial Narrow"/>
              </a:rPr>
              <a:t>Законодательство по охране селекционных достижений </a:t>
            </a:r>
          </a:p>
          <a:p>
            <a:pPr algn="r"/>
            <a:r>
              <a:rPr lang="ru-RU" sz="3600" b="0" i="0" dirty="0" smtClean="0">
                <a:latin typeface="Arial Narrow"/>
                <a:cs typeface="Arial Narrow"/>
              </a:rPr>
              <a:t>Конвенция </a:t>
            </a:r>
            <a:r>
              <a:rPr lang="en-US" sz="3600" b="0" i="0" dirty="0" smtClean="0">
                <a:latin typeface="Arial Narrow"/>
                <a:cs typeface="Arial Narrow"/>
              </a:rPr>
              <a:t>UPOV</a:t>
            </a:r>
            <a:endParaRPr lang="ru-RU" sz="3600" b="0" i="0" dirty="0" smtClean="0">
              <a:latin typeface="Arial Narrow"/>
              <a:cs typeface="Arial Narrow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3567243" y="4921643"/>
            <a:ext cx="8106380" cy="1381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200" b="0" i="0" dirty="0">
                <a:latin typeface="Arial Narrow"/>
                <a:cs typeface="Arial Narrow"/>
              </a:rPr>
              <a:t>Гончаров Юрий Леонидович</a:t>
            </a:r>
          </a:p>
          <a:p>
            <a:pPr algn="r"/>
            <a:r>
              <a:rPr lang="ru-RU" sz="2400" b="0" i="0" smtClean="0">
                <a:latin typeface="Arial Narrow"/>
                <a:cs typeface="Arial Narrow"/>
              </a:rPr>
              <a:t>Первый з</a:t>
            </a:r>
            <a:r>
              <a:rPr lang="ru-RU" sz="2400" b="0" i="0" smtClean="0">
                <a:latin typeface="Arial Narrow"/>
                <a:cs typeface="Arial Narrow"/>
              </a:rPr>
              <a:t>аместитель </a:t>
            </a:r>
            <a:r>
              <a:rPr lang="ru-RU" sz="2400" b="0" i="0" dirty="0" smtClean="0">
                <a:latin typeface="Arial Narrow"/>
                <a:cs typeface="Arial Narrow"/>
              </a:rPr>
              <a:t>директора Национального союза селекционеров и семеноводов</a:t>
            </a:r>
            <a:endParaRPr lang="ru-RU" sz="2400" b="0" i="0" dirty="0">
              <a:latin typeface="Arial Narrow"/>
              <a:cs typeface="Arial Narrow"/>
            </a:endParaRPr>
          </a:p>
        </p:txBody>
      </p:sp>
      <p:pic>
        <p:nvPicPr>
          <p:cNvPr id="5" name="Picture 4" descr="SKoltech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92" y="167171"/>
            <a:ext cx="2769749" cy="811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87897" y="6303596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/>
                <a:cs typeface="Arial Narrow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6440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1151029" cy="41148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Количество заявок на предоставление </a:t>
            </a:r>
            <a:r>
              <a:rPr lang="ru-RU" dirty="0" smtClean="0"/>
              <a:t>охраны по регионам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84" y="1700808"/>
            <a:ext cx="819291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43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382944" cy="4114800"/>
          </a:xfrm>
        </p:spPr>
        <p:txBody>
          <a:bodyPr/>
          <a:lstStyle/>
          <a:p>
            <a:r>
              <a:rPr lang="ru-RU" dirty="0"/>
              <a:t>Конвенция </a:t>
            </a:r>
            <a:r>
              <a:rPr lang="ru-RU" dirty="0" smtClean="0"/>
              <a:t>обеспечивает </a:t>
            </a:r>
            <a:r>
              <a:rPr lang="ru-RU" dirty="0"/>
              <a:t>членам </a:t>
            </a:r>
            <a:r>
              <a:rPr lang="ru-RU" dirty="0" smtClean="0"/>
              <a:t>основу </a:t>
            </a:r>
            <a:r>
              <a:rPr lang="ru-RU" dirty="0"/>
              <a:t>для поощрения селекции растений путем предоставления </a:t>
            </a:r>
            <a:r>
              <a:rPr lang="ru-RU" dirty="0" smtClean="0"/>
              <a:t>селекционерам прав </a:t>
            </a:r>
            <a:r>
              <a:rPr lang="ru-RU" dirty="0"/>
              <a:t>интеллектуальной </a:t>
            </a:r>
            <a:r>
              <a:rPr lang="ru-RU" dirty="0" smtClean="0"/>
              <a:t>собственности. </a:t>
            </a:r>
            <a:r>
              <a:rPr lang="ru-RU" dirty="0"/>
              <a:t>Для получения защиты </a:t>
            </a:r>
            <a:r>
              <a:rPr lang="ru-RU" dirty="0" smtClean="0"/>
              <a:t>заявителю необходимо подать заявления </a:t>
            </a:r>
            <a:r>
              <a:rPr lang="ru-RU" dirty="0"/>
              <a:t>в органы </a:t>
            </a:r>
            <a:r>
              <a:rPr lang="ru-RU" dirty="0" smtClean="0"/>
              <a:t>стран-членов, </a:t>
            </a:r>
            <a:r>
              <a:rPr lang="ru-RU" dirty="0"/>
              <a:t>на которые возложена задача предоставления </a:t>
            </a:r>
            <a:r>
              <a:rPr lang="ru-RU" dirty="0" smtClean="0"/>
              <a:t>прав. Конвенция определяет </a:t>
            </a:r>
            <a:r>
              <a:rPr lang="ru-RU" dirty="0"/>
              <a:t>действия, требующие разрешения селекционера в отношении </a:t>
            </a:r>
            <a:r>
              <a:rPr lang="ru-RU" dirty="0" smtClean="0"/>
              <a:t>семенного материал </a:t>
            </a:r>
            <a:r>
              <a:rPr lang="ru-RU" dirty="0"/>
              <a:t>охраняемого сорта и, при определенных условиях, в отношении </a:t>
            </a:r>
            <a:r>
              <a:rPr lang="ru-RU" dirty="0" smtClean="0"/>
              <a:t>растительного </a:t>
            </a:r>
            <a:r>
              <a:rPr lang="ru-RU" dirty="0"/>
              <a:t>материала.</a:t>
            </a:r>
          </a:p>
        </p:txBody>
      </p:sp>
    </p:spTree>
    <p:extLst>
      <p:ext uri="{BB962C8B-B14F-4D97-AF65-F5344CB8AC3E}">
        <p14:creationId xmlns:p14="http://schemas.microsoft.com/office/powerpoint/2010/main" val="50564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соответствии с Конвенцией </a:t>
            </a:r>
            <a:r>
              <a:rPr lang="ru-RU" dirty="0" smtClean="0"/>
              <a:t>право предоставляется </a:t>
            </a:r>
            <a:r>
              <a:rPr lang="ru-RU" dirty="0"/>
              <a:t>только в том случае, если сорт является </a:t>
            </a:r>
            <a:endParaRPr lang="ru-RU" dirty="0" smtClean="0"/>
          </a:p>
          <a:p>
            <a:r>
              <a:rPr lang="ru-RU" dirty="0" smtClean="0"/>
              <a:t>(</a:t>
            </a:r>
            <a:r>
              <a:rPr lang="ru-RU" dirty="0"/>
              <a:t>i) новым, </a:t>
            </a:r>
            <a:endParaRPr lang="ru-RU" dirty="0" smtClean="0"/>
          </a:p>
          <a:p>
            <a:r>
              <a:rPr lang="ru-RU" dirty="0" smtClean="0"/>
              <a:t>(</a:t>
            </a:r>
            <a:r>
              <a:rPr lang="ru-RU" dirty="0" err="1"/>
              <a:t>ii</a:t>
            </a:r>
            <a:r>
              <a:rPr lang="ru-RU" dirty="0"/>
              <a:t>) </a:t>
            </a:r>
            <a:r>
              <a:rPr lang="ru-RU" dirty="0" smtClean="0"/>
              <a:t>отличимым, </a:t>
            </a:r>
          </a:p>
          <a:p>
            <a:r>
              <a:rPr lang="ru-RU" dirty="0" smtClean="0"/>
              <a:t>(</a:t>
            </a:r>
            <a:r>
              <a:rPr lang="ru-RU" dirty="0" err="1"/>
              <a:t>iii</a:t>
            </a:r>
            <a:r>
              <a:rPr lang="ru-RU" dirty="0"/>
              <a:t>) однородным</a:t>
            </a:r>
            <a:r>
              <a:rPr lang="ru-RU" dirty="0" smtClean="0"/>
              <a:t>,</a:t>
            </a:r>
          </a:p>
          <a:p>
            <a:r>
              <a:rPr lang="ru-RU" dirty="0" smtClean="0"/>
              <a:t>(</a:t>
            </a:r>
            <a:r>
              <a:rPr lang="ru-RU" dirty="0" err="1"/>
              <a:t>iv</a:t>
            </a:r>
            <a:r>
              <a:rPr lang="ru-RU" dirty="0"/>
              <a:t>) стабильным </a:t>
            </a:r>
            <a:endParaRPr lang="ru-RU" dirty="0" smtClean="0"/>
          </a:p>
          <a:p>
            <a:r>
              <a:rPr lang="ru-RU" dirty="0" smtClean="0"/>
              <a:t>и </a:t>
            </a:r>
            <a:r>
              <a:rPr lang="ru-RU" dirty="0"/>
              <a:t>имеет соответствующее наименование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462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Право селекционера не распространяется на действия, совершенные </a:t>
            </a:r>
            <a:endParaRPr lang="ru-RU" dirty="0" smtClean="0"/>
          </a:p>
          <a:p>
            <a:r>
              <a:rPr lang="ru-RU" dirty="0" smtClean="0"/>
              <a:t>(</a:t>
            </a:r>
            <a:r>
              <a:rPr lang="ru-RU" dirty="0"/>
              <a:t>i) в </a:t>
            </a:r>
            <a:r>
              <a:rPr lang="ru-RU" dirty="0" smtClean="0"/>
              <a:t>личных и </a:t>
            </a:r>
            <a:r>
              <a:rPr lang="ru-RU" dirty="0"/>
              <a:t>в некоммерческих целях, </a:t>
            </a:r>
            <a:endParaRPr lang="ru-RU" dirty="0" smtClean="0"/>
          </a:p>
          <a:p>
            <a:r>
              <a:rPr lang="ru-RU" dirty="0" smtClean="0"/>
              <a:t>(</a:t>
            </a:r>
            <a:r>
              <a:rPr lang="ru-RU" dirty="0" err="1"/>
              <a:t>ii</a:t>
            </a:r>
            <a:r>
              <a:rPr lang="ru-RU" dirty="0"/>
              <a:t>) в </a:t>
            </a:r>
            <a:r>
              <a:rPr lang="ru-RU" dirty="0" smtClean="0"/>
              <a:t>экспериментальных целях </a:t>
            </a:r>
            <a:r>
              <a:rPr lang="ru-RU" dirty="0"/>
              <a:t>и </a:t>
            </a:r>
            <a:endParaRPr lang="ru-RU" dirty="0" smtClean="0"/>
          </a:p>
          <a:p>
            <a:r>
              <a:rPr lang="ru-RU" dirty="0" smtClean="0"/>
              <a:t>(</a:t>
            </a:r>
            <a:r>
              <a:rPr lang="ru-RU" dirty="0" err="1"/>
              <a:t>iii</a:t>
            </a:r>
            <a:r>
              <a:rPr lang="ru-RU" dirty="0"/>
              <a:t>) в целях выведения других сортов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3861052"/>
            <a:ext cx="4394900" cy="237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341" y="3861052"/>
            <a:ext cx="3114583" cy="237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00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Члены в своем национальном законодательстве могут предусмотреть</a:t>
            </a:r>
            <a:r>
              <a:rPr lang="ru-RU" dirty="0"/>
              <a:t>, </a:t>
            </a:r>
            <a:r>
              <a:rPr lang="ru-RU" dirty="0" smtClean="0"/>
              <a:t>что использование </a:t>
            </a:r>
            <a:r>
              <a:rPr lang="ru-RU" dirty="0"/>
              <a:t>растительного материала, полученного в хозяйстве, </a:t>
            </a:r>
            <a:r>
              <a:rPr lang="ru-RU" dirty="0" smtClean="0"/>
              <a:t>в </a:t>
            </a:r>
            <a:r>
              <a:rPr lang="ru-RU" dirty="0"/>
              <a:t>качестве семян для выращивания на территории этого хозяйства сорта растений </a:t>
            </a:r>
            <a:r>
              <a:rPr lang="ru-RU" dirty="0" smtClean="0"/>
              <a:t>не </a:t>
            </a:r>
            <a:r>
              <a:rPr lang="ru-RU" dirty="0"/>
              <a:t>является нарушением исключительного права на селекционное </a:t>
            </a:r>
            <a:r>
              <a:rPr lang="ru-RU" dirty="0" smtClean="0"/>
              <a:t>достижение («фермерская льгота»)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27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382944" cy="4114800"/>
          </a:xfrm>
        </p:spPr>
        <p:txBody>
          <a:bodyPr/>
          <a:lstStyle/>
          <a:p>
            <a:r>
              <a:rPr lang="ru-RU" dirty="0"/>
              <a:t>Также не </a:t>
            </a:r>
            <a:r>
              <a:rPr lang="ru-RU" dirty="0" smtClean="0"/>
              <a:t>являются </a:t>
            </a:r>
            <a:r>
              <a:rPr lang="ru-RU" dirty="0"/>
              <a:t>нарушением любые действия с семенами, растительным материалом, </a:t>
            </a:r>
            <a:r>
              <a:rPr lang="ru-RU" dirty="0" smtClean="0"/>
              <a:t>которые </a:t>
            </a:r>
            <a:r>
              <a:rPr lang="ru-RU" dirty="0"/>
              <a:t>были введены в гражданский оборот </a:t>
            </a:r>
            <a:r>
              <a:rPr lang="ru-RU" dirty="0" smtClean="0"/>
              <a:t>правообладателем </a:t>
            </a:r>
            <a:r>
              <a:rPr lang="ru-RU" dirty="0"/>
              <a:t>или с его согласия другим лицом, кроме:</a:t>
            </a:r>
          </a:p>
          <a:p>
            <a:r>
              <a:rPr lang="ru-RU" dirty="0"/>
              <a:t>последующего размножения сорта </a:t>
            </a:r>
            <a:r>
              <a:rPr lang="ru-RU" dirty="0" smtClean="0"/>
              <a:t>растений;</a:t>
            </a:r>
          </a:p>
          <a:p>
            <a:r>
              <a:rPr lang="ru-RU" dirty="0"/>
              <a:t>вывоза с территории </a:t>
            </a:r>
            <a:r>
              <a:rPr lang="ru-RU" dirty="0" smtClean="0"/>
              <a:t>растительного </a:t>
            </a:r>
            <a:r>
              <a:rPr lang="ru-RU" dirty="0"/>
              <a:t>материала </a:t>
            </a:r>
            <a:r>
              <a:rPr lang="ru-RU" dirty="0" smtClean="0"/>
              <a:t>позволяющих </a:t>
            </a:r>
            <a:r>
              <a:rPr lang="ru-RU" dirty="0"/>
              <a:t>размножить сорт растений </a:t>
            </a:r>
            <a:r>
              <a:rPr lang="ru-RU" dirty="0" smtClean="0"/>
              <a:t>в </a:t>
            </a:r>
            <a:r>
              <a:rPr lang="ru-RU" dirty="0"/>
              <a:t>страну, в которой не охраняются данные род или вид, за исключением вывоза в целях переработки для последующего потребления.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15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862997" cy="4114800"/>
          </a:xfrm>
        </p:spPr>
        <p:txBody>
          <a:bodyPr/>
          <a:lstStyle/>
          <a:p>
            <a:r>
              <a:rPr lang="ru-RU" dirty="0"/>
              <a:t>Государство или межправительственная организация, желающие стать </a:t>
            </a:r>
            <a:r>
              <a:rPr lang="ru-RU" dirty="0" smtClean="0"/>
              <a:t>членом, </a:t>
            </a:r>
            <a:r>
              <a:rPr lang="ru-RU" dirty="0"/>
              <a:t>должны обратиться за консультацией </a:t>
            </a:r>
            <a:r>
              <a:rPr lang="ru-RU" dirty="0" smtClean="0"/>
              <a:t>к Совету </a:t>
            </a:r>
            <a:r>
              <a:rPr lang="en-US" dirty="0"/>
              <a:t>UPOV</a:t>
            </a:r>
            <a:r>
              <a:rPr lang="ru-RU" dirty="0" smtClean="0"/>
              <a:t> </a:t>
            </a:r>
            <a:r>
              <a:rPr lang="ru-RU" dirty="0"/>
              <a:t>в отношении соответствия его законов положениям </a:t>
            </a:r>
            <a:r>
              <a:rPr lang="ru-RU" dirty="0" smtClean="0"/>
              <a:t>Конвенции. </a:t>
            </a:r>
            <a:r>
              <a:rPr lang="ru-RU" dirty="0"/>
              <a:t>Эта </a:t>
            </a:r>
            <a:r>
              <a:rPr lang="ru-RU" dirty="0" smtClean="0"/>
              <a:t>процедура приводит </a:t>
            </a:r>
            <a:r>
              <a:rPr lang="ru-RU" dirty="0"/>
              <a:t>к высокой степени </a:t>
            </a:r>
            <a:r>
              <a:rPr lang="ru-RU" dirty="0" smtClean="0"/>
              <a:t>гармонизации </a:t>
            </a:r>
            <a:r>
              <a:rPr lang="ru-RU" dirty="0"/>
              <a:t>в </a:t>
            </a:r>
            <a:r>
              <a:rPr lang="ru-RU" dirty="0" smtClean="0"/>
              <a:t>законах</a:t>
            </a:r>
            <a:r>
              <a:rPr lang="ru-RU" dirty="0"/>
              <a:t>, тем самым облегчая сотрудничество между членами </a:t>
            </a:r>
            <a:r>
              <a:rPr lang="ru-RU" dirty="0" smtClean="0"/>
              <a:t>в осуществлении системы охраны. </a:t>
            </a:r>
            <a:r>
              <a:rPr lang="ru-RU" dirty="0"/>
              <a:t>Руководящие документы о том, как разработать законодательство и стать членом </a:t>
            </a:r>
            <a:r>
              <a:rPr lang="en-US" dirty="0"/>
              <a:t>UPOV</a:t>
            </a:r>
            <a:r>
              <a:rPr lang="ru-RU" dirty="0" smtClean="0"/>
              <a:t>, можно найти </a:t>
            </a:r>
            <a:r>
              <a:rPr lang="ru-RU" dirty="0"/>
              <a:t>по адресу www.upov.int/</a:t>
            </a:r>
            <a:r>
              <a:rPr lang="ru-RU" dirty="0" err="1"/>
              <a:t>upov_collection</a:t>
            </a:r>
            <a:r>
              <a:rPr lang="ru-RU" dirty="0"/>
              <a:t>/</a:t>
            </a:r>
            <a:r>
              <a:rPr lang="ru-RU" dirty="0" err="1"/>
              <a:t>en</a:t>
            </a:r>
            <a:r>
              <a:rPr lang="ru-RU" dirty="0"/>
              <a:t>/. </a:t>
            </a:r>
            <a:endParaRPr lang="ru-RU" dirty="0" smtClean="0"/>
          </a:p>
          <a:p>
            <a:r>
              <a:rPr lang="ru-RU" dirty="0" smtClean="0"/>
              <a:t>С </a:t>
            </a:r>
            <a:r>
              <a:rPr lang="ru-RU" dirty="0"/>
              <a:t>законодательством </a:t>
            </a:r>
            <a:r>
              <a:rPr lang="ru-RU" dirty="0" smtClean="0"/>
              <a:t>стран-членов </a:t>
            </a:r>
            <a:r>
              <a:rPr lang="ru-RU" dirty="0" smtClean="0"/>
              <a:t>можно </a:t>
            </a:r>
            <a:r>
              <a:rPr lang="ru-RU" dirty="0"/>
              <a:t>ознакомиться в UPOV </a:t>
            </a:r>
            <a:r>
              <a:rPr lang="ru-RU" dirty="0" err="1"/>
              <a:t>Lex</a:t>
            </a:r>
            <a:r>
              <a:rPr lang="ru-RU" dirty="0"/>
              <a:t> по адресуwww.upov.int/</a:t>
            </a:r>
            <a:r>
              <a:rPr lang="ru-RU" dirty="0" err="1"/>
              <a:t>upovlex</a:t>
            </a:r>
            <a:r>
              <a:rPr lang="ru-RU" dirty="0"/>
              <a:t>/</a:t>
            </a:r>
            <a:r>
              <a:rPr lang="ru-RU" dirty="0" err="1"/>
              <a:t>en</a:t>
            </a:r>
            <a:r>
              <a:rPr lang="ru-RU" dirty="0" smtClean="0"/>
              <a:t>/.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72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</a:t>
            </a:r>
            <a:r>
              <a:rPr lang="ru-RU" dirty="0"/>
              <a:t>того, чтобы в полной мере пользоваться преимуществами, которые может принести защита сортов растений, важно </a:t>
            </a:r>
            <a:r>
              <a:rPr lang="ru-RU" dirty="0" smtClean="0"/>
              <a:t>как осуществление Конвенции, </a:t>
            </a:r>
            <a:r>
              <a:rPr lang="ru-RU" dirty="0"/>
              <a:t>так и членство в </a:t>
            </a:r>
            <a:r>
              <a:rPr lang="en-US" dirty="0"/>
              <a:t>UPOV</a:t>
            </a:r>
            <a:r>
              <a:rPr lang="ru-RU" dirty="0" smtClean="0"/>
              <a:t>. </a:t>
            </a:r>
            <a:r>
              <a:rPr lang="ru-RU" dirty="0"/>
              <a:t>Установлено, что </a:t>
            </a:r>
            <a:r>
              <a:rPr lang="ru-RU" dirty="0" smtClean="0"/>
              <a:t>внедрение системы </a:t>
            </a:r>
            <a:r>
              <a:rPr lang="ru-RU" dirty="0"/>
              <a:t>защиты сортов растений </a:t>
            </a:r>
            <a:r>
              <a:rPr lang="ru-RU" dirty="0" smtClean="0"/>
              <a:t>и </a:t>
            </a:r>
            <a:r>
              <a:rPr lang="ru-RU" dirty="0"/>
              <a:t>членство в </a:t>
            </a:r>
            <a:r>
              <a:rPr lang="en-US" dirty="0"/>
              <a:t>UPOV</a:t>
            </a:r>
            <a:r>
              <a:rPr lang="ru-RU" dirty="0" smtClean="0"/>
              <a:t> </a:t>
            </a:r>
            <a:r>
              <a:rPr lang="ru-RU" dirty="0"/>
              <a:t>связаны с</a:t>
            </a:r>
            <a:r>
              <a:rPr lang="ru-RU" dirty="0" smtClean="0"/>
              <a:t>:</a:t>
            </a:r>
          </a:p>
          <a:p>
            <a:r>
              <a:rPr lang="ru-RU" dirty="0" smtClean="0"/>
              <a:t>а</a:t>
            </a:r>
            <a:r>
              <a:rPr lang="ru-RU" dirty="0"/>
              <a:t>) </a:t>
            </a:r>
            <a:r>
              <a:rPr lang="ru-RU" dirty="0" smtClean="0"/>
              <a:t>активизацией </a:t>
            </a:r>
            <a:r>
              <a:rPr lang="ru-RU" dirty="0"/>
              <a:t>селекционной деятельности</a:t>
            </a:r>
            <a:r>
              <a:rPr lang="ru-RU" dirty="0" smtClean="0"/>
              <a:t>,</a:t>
            </a:r>
          </a:p>
          <a:p>
            <a:r>
              <a:rPr lang="ru-RU" dirty="0" smtClean="0"/>
              <a:t>б</a:t>
            </a:r>
            <a:r>
              <a:rPr lang="ru-RU" dirty="0"/>
              <a:t>) повышение доступности улучшенных сортов</a:t>
            </a:r>
            <a:r>
              <a:rPr lang="ru-RU" dirty="0" smtClean="0"/>
              <a:t>,</a:t>
            </a:r>
          </a:p>
          <a:p>
            <a:r>
              <a:rPr lang="ru-RU" dirty="0" smtClean="0"/>
              <a:t>в</a:t>
            </a:r>
            <a:r>
              <a:rPr lang="ru-RU" dirty="0"/>
              <a:t>) увеличение числа новых сортов</a:t>
            </a:r>
            <a:r>
              <a:rPr lang="ru-RU" dirty="0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48890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670976" cy="4114800"/>
          </a:xfrm>
        </p:spPr>
        <p:txBody>
          <a:bodyPr/>
          <a:lstStyle/>
          <a:p>
            <a:r>
              <a:rPr lang="ru-RU" dirty="0" smtClean="0"/>
              <a:t>(г) </a:t>
            </a:r>
            <a:r>
              <a:rPr lang="ru-RU" dirty="0"/>
              <a:t>диверсификация типов селекционеров (например, частные селекционеры, исследователи</a:t>
            </a:r>
            <a:r>
              <a:rPr lang="ru-RU" dirty="0" smtClean="0"/>
              <a:t>),</a:t>
            </a:r>
          </a:p>
          <a:p>
            <a:r>
              <a:rPr lang="ru-RU" dirty="0" smtClean="0"/>
              <a:t>(д) </a:t>
            </a:r>
            <a:r>
              <a:rPr lang="ru-RU" dirty="0"/>
              <a:t>увеличение числа новых иностранных сортов</a:t>
            </a:r>
            <a:r>
              <a:rPr lang="ru-RU" dirty="0" smtClean="0"/>
              <a:t>,</a:t>
            </a:r>
          </a:p>
          <a:p>
            <a:r>
              <a:rPr lang="ru-RU" dirty="0" smtClean="0"/>
              <a:t>(е) </a:t>
            </a:r>
            <a:r>
              <a:rPr lang="ru-RU" dirty="0"/>
              <a:t>стимулирование развития конкурентоспособности </a:t>
            </a:r>
            <a:r>
              <a:rPr lang="ru-RU" dirty="0" smtClean="0"/>
              <a:t>на </a:t>
            </a:r>
            <a:r>
              <a:rPr lang="ru-RU" dirty="0"/>
              <a:t>внешних </a:t>
            </a:r>
            <a:r>
              <a:rPr lang="ru-RU"/>
              <a:t>рынках </a:t>
            </a:r>
            <a:endParaRPr lang="ru-RU" dirty="0" smtClean="0"/>
          </a:p>
          <a:p>
            <a:r>
              <a:rPr lang="ru-RU" dirty="0" smtClean="0"/>
              <a:t>(ж) </a:t>
            </a:r>
            <a:r>
              <a:rPr lang="ru-RU" dirty="0"/>
              <a:t>улучшение доступа к иностранным сортам растений и расширение отечественных селекционных программ.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82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1" y="1295400"/>
            <a:ext cx="10766987" cy="4114800"/>
          </a:xfrm>
        </p:spPr>
        <p:txBody>
          <a:bodyPr/>
          <a:lstStyle/>
          <a:p>
            <a:r>
              <a:rPr lang="ru-RU" dirty="0"/>
              <a:t>Эффективность системы защиты сортов растений </a:t>
            </a:r>
            <a:r>
              <a:rPr lang="en-US" dirty="0"/>
              <a:t>UPOV</a:t>
            </a:r>
            <a:r>
              <a:rPr lang="ru-RU" dirty="0" smtClean="0"/>
              <a:t> </a:t>
            </a:r>
            <a:r>
              <a:rPr lang="ru-RU" dirty="0"/>
              <a:t>повышается за счет предоставления методических </a:t>
            </a:r>
            <a:r>
              <a:rPr lang="ru-RU" dirty="0" smtClean="0"/>
              <a:t>и информационных </a:t>
            </a:r>
            <a:r>
              <a:rPr lang="ru-RU" dirty="0"/>
              <a:t>материалов, таких как </a:t>
            </a:r>
            <a:r>
              <a:rPr lang="ru-RU" dirty="0" smtClean="0"/>
              <a:t>пояснения, </a:t>
            </a:r>
            <a:r>
              <a:rPr lang="ru-RU" dirty="0"/>
              <a:t>информационные </a:t>
            </a:r>
            <a:r>
              <a:rPr lang="ru-RU" dirty="0" smtClean="0"/>
              <a:t>документы,</a:t>
            </a:r>
            <a:r>
              <a:rPr lang="en-US" dirty="0" smtClean="0"/>
              <a:t> </a:t>
            </a:r>
            <a:r>
              <a:rPr lang="ru-RU" dirty="0" smtClean="0"/>
              <a:t>Введение </a:t>
            </a:r>
            <a:r>
              <a:rPr lang="ru-RU" dirty="0"/>
              <a:t>в </a:t>
            </a:r>
            <a:r>
              <a:rPr lang="ru-RU" dirty="0" smtClean="0"/>
              <a:t>проведение испытаний на </a:t>
            </a:r>
            <a:r>
              <a:rPr lang="ru-RU" dirty="0" err="1" smtClean="0"/>
              <a:t>отличимость</a:t>
            </a:r>
            <a:r>
              <a:rPr lang="ru-RU" dirty="0" smtClean="0"/>
              <a:t>, однородность </a:t>
            </a:r>
            <a:r>
              <a:rPr lang="ru-RU" dirty="0"/>
              <a:t>и </a:t>
            </a:r>
            <a:r>
              <a:rPr lang="ru-RU" dirty="0" smtClean="0"/>
              <a:t>стабильность </a:t>
            </a:r>
            <a:r>
              <a:rPr lang="ru-RU" dirty="0"/>
              <a:t>и разработку </a:t>
            </a:r>
            <a:r>
              <a:rPr lang="ru-RU" dirty="0" smtClean="0"/>
              <a:t>гармонизированных </a:t>
            </a:r>
            <a:r>
              <a:rPr lang="ru-RU" dirty="0" smtClean="0"/>
              <a:t>Описаний </a:t>
            </a:r>
            <a:r>
              <a:rPr lang="ru-RU" dirty="0"/>
              <a:t>новых сортов растений с соответствующими документами </a:t>
            </a:r>
            <a:r>
              <a:rPr lang="en-US" dirty="0" smtClean="0"/>
              <a:t>TGP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smtClean="0"/>
              <a:t>“</a:t>
            </a:r>
            <a:r>
              <a:rPr lang="ru-RU" dirty="0" smtClean="0"/>
              <a:t>Методик </a:t>
            </a:r>
            <a:r>
              <a:rPr lang="ru-RU" dirty="0"/>
              <a:t>по </a:t>
            </a:r>
            <a:r>
              <a:rPr lang="ru-RU" dirty="0" smtClean="0"/>
              <a:t>проведению</a:t>
            </a:r>
            <a:r>
              <a:rPr lang="en-US" dirty="0" smtClean="0"/>
              <a:t> </a:t>
            </a:r>
            <a:r>
              <a:rPr lang="ru-RU" dirty="0" smtClean="0"/>
              <a:t>испытаний </a:t>
            </a:r>
            <a:r>
              <a:rPr lang="ru-RU" dirty="0"/>
              <a:t>на </a:t>
            </a:r>
            <a:r>
              <a:rPr lang="ru-RU" dirty="0" err="1" smtClean="0"/>
              <a:t>отличимость</a:t>
            </a:r>
            <a:r>
              <a:rPr lang="ru-RU" dirty="0"/>
              <a:t>, однородность и стабильность </a:t>
            </a:r>
            <a:r>
              <a:rPr lang="ru-RU" dirty="0" smtClean="0"/>
              <a:t>".</a:t>
            </a:r>
            <a:r>
              <a:rPr lang="ru-RU" dirty="0"/>
              <a:t>Такие материалы обеспечивают основу для гармонизации и, тем самым, облегчают сотрудничество между </a:t>
            </a:r>
            <a:r>
              <a:rPr lang="ru-RU" dirty="0" smtClean="0"/>
              <a:t>странами-членами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774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генетических ресурсов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684933" cy="4114800"/>
          </a:xfrm>
        </p:spPr>
        <p:txBody>
          <a:bodyPr/>
          <a:lstStyle/>
          <a:p>
            <a:r>
              <a:rPr lang="ru-RU" sz="2000" dirty="0"/>
              <a:t>Вопросы трансграничного перемещения и использования генетических </a:t>
            </a:r>
            <a:r>
              <a:rPr lang="ru-RU" sz="2000" dirty="0" smtClean="0"/>
              <a:t>ресурсов регулируют </a:t>
            </a:r>
            <a:r>
              <a:rPr lang="ru-RU" sz="2000" dirty="0"/>
              <a:t>Конвенция о биологическом разнообразии (далее — «Конвенция»), </a:t>
            </a:r>
            <a:endParaRPr lang="ru-RU" sz="2000" dirty="0" smtClean="0"/>
          </a:p>
          <a:p>
            <a:r>
              <a:rPr lang="ru-RU" sz="2000" dirty="0" smtClean="0"/>
              <a:t>два протокола </a:t>
            </a:r>
            <a:r>
              <a:rPr lang="ru-RU" sz="2000" dirty="0"/>
              <a:t>к ней — </a:t>
            </a:r>
            <a:r>
              <a:rPr lang="ru-RU" sz="2000" dirty="0" err="1"/>
              <a:t>Картахенский</a:t>
            </a:r>
            <a:r>
              <a:rPr lang="ru-RU" sz="2000" dirty="0"/>
              <a:t> протокол по биобезопасности (далее </a:t>
            </a:r>
            <a:r>
              <a:rPr lang="ru-RU" sz="2000" dirty="0" smtClean="0"/>
              <a:t>— «</a:t>
            </a:r>
            <a:r>
              <a:rPr lang="ru-RU" sz="2000" dirty="0" err="1"/>
              <a:t>Картахенский</a:t>
            </a:r>
            <a:r>
              <a:rPr lang="ru-RU" sz="2000" dirty="0"/>
              <a:t> протокол») и </a:t>
            </a:r>
            <a:r>
              <a:rPr lang="ru-RU" sz="2000" dirty="0" err="1"/>
              <a:t>Нагойский</a:t>
            </a:r>
            <a:r>
              <a:rPr lang="ru-RU" sz="2000" dirty="0"/>
              <a:t> протокол регулирования доступа </a:t>
            </a:r>
            <a:r>
              <a:rPr lang="ru-RU" sz="2000" dirty="0" smtClean="0"/>
              <a:t>к генетическим </a:t>
            </a:r>
            <a:r>
              <a:rPr lang="ru-RU" sz="2000" dirty="0"/>
              <a:t>ресурсам и совместного использования на справедливой и </a:t>
            </a:r>
            <a:r>
              <a:rPr lang="ru-RU" sz="2000" dirty="0" smtClean="0"/>
              <a:t>равной основе </a:t>
            </a:r>
            <a:r>
              <a:rPr lang="ru-RU" sz="2000" dirty="0"/>
              <a:t>выгод от их применения (далее — «</a:t>
            </a:r>
            <a:r>
              <a:rPr lang="ru-RU" sz="2000" dirty="0" err="1"/>
              <a:t>Нагойский</a:t>
            </a:r>
            <a:r>
              <a:rPr lang="ru-RU" sz="2000" dirty="0"/>
              <a:t> протокол»), </a:t>
            </a:r>
            <a:endParaRPr lang="ru-RU" sz="2000" dirty="0" smtClean="0"/>
          </a:p>
          <a:p>
            <a:r>
              <a:rPr lang="ru-RU" sz="2000" dirty="0" smtClean="0"/>
              <a:t>Международный </a:t>
            </a:r>
            <a:r>
              <a:rPr lang="ru-RU" sz="2000" dirty="0"/>
              <a:t>договор о генетических ресурсах растений для </a:t>
            </a:r>
            <a:r>
              <a:rPr lang="ru-RU" sz="2000" dirty="0" smtClean="0"/>
              <a:t>производства продовольствия </a:t>
            </a:r>
            <a:r>
              <a:rPr lang="ru-RU" sz="2000" dirty="0"/>
              <a:t>и ведения сельского хозяйства (далее — «</a:t>
            </a:r>
            <a:r>
              <a:rPr lang="ru-RU" sz="2000" dirty="0" smtClean="0"/>
              <a:t>Международный договор»).</a:t>
            </a:r>
          </a:p>
          <a:p>
            <a:r>
              <a:rPr lang="ru-RU" sz="2000" dirty="0"/>
              <a:t>Международная конвенция по охране новых сортов растений </a:t>
            </a:r>
            <a:r>
              <a:rPr lang="ru-RU" sz="2000" dirty="0" smtClean="0"/>
              <a:t>UPOV.</a:t>
            </a:r>
            <a:endParaRPr lang="ru-RU" sz="2000" dirty="0"/>
          </a:p>
          <a:p>
            <a:r>
              <a:rPr lang="ru-RU" sz="2000" dirty="0"/>
              <a:t>Соглашение по торговым аспектам прав интеллектуальной </a:t>
            </a:r>
            <a:r>
              <a:rPr lang="ru-RU" sz="2000" dirty="0" smtClean="0"/>
              <a:t>собственности ВТО</a:t>
            </a:r>
            <a:r>
              <a:rPr lang="ru-RU" sz="2000" dirty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/>
              <a:t>Февраль, 2023</a:t>
            </a:r>
            <a:r>
              <a:rPr lang="en-US" dirty="0" smtClean="0"/>
              <a:t>|   </a:t>
            </a:r>
            <a:r>
              <a:rPr lang="en-US" dirty="0"/>
              <a:t>Page </a:t>
            </a:r>
            <a:fld id="{2801CD2F-DCD3-4409-9070-82145C5D9A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63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Термин " вид " является привычной единицей ботанической классификации в пределах растительного царства. Однако ясно, что в пределах одного вида может существовать широкий спектр различных </a:t>
            </a:r>
            <a:r>
              <a:rPr lang="ru-RU" dirty="0" smtClean="0"/>
              <a:t>разновидностей </a:t>
            </a:r>
            <a:r>
              <a:rPr lang="ru-RU" dirty="0"/>
              <a:t>растений. Фермеры и садоводы нуждаются в растениях с особыми характеристиками, адаптированных к окружающей среде и методам выращивания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Сорт </a:t>
            </a:r>
            <a:r>
              <a:rPr lang="ru-RU" dirty="0"/>
              <a:t>растений представляет собой более точно определенную группу растений, отобранных внутри вида, с общим набором признаков.</a:t>
            </a:r>
          </a:p>
        </p:txBody>
      </p:sp>
    </p:spTree>
    <p:extLst>
      <p:ext uri="{BB962C8B-B14F-4D97-AF65-F5344CB8AC3E}">
        <p14:creationId xmlns:p14="http://schemas.microsoft.com/office/powerpoint/2010/main" val="2494544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Вид и сорт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68" y="1943100"/>
            <a:ext cx="10863619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2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862997" cy="4114800"/>
          </a:xfrm>
        </p:spPr>
        <p:txBody>
          <a:bodyPr/>
          <a:lstStyle/>
          <a:p>
            <a:r>
              <a:rPr lang="ru-RU" dirty="0"/>
              <a:t>Сортом растений является группа растений, которая независимо от </a:t>
            </a:r>
            <a:r>
              <a:rPr lang="ru-RU" dirty="0" err="1"/>
              <a:t>охраноспособности</a:t>
            </a:r>
            <a:r>
              <a:rPr lang="ru-RU" dirty="0"/>
              <a:t> определяется по признакам, характеризующим данный генотип или комбинацию генотипов, и отличается от других групп растений того же ботанического таксона одним или несколькими признаками.</a:t>
            </a:r>
          </a:p>
          <a:p>
            <a:r>
              <a:rPr lang="ru-RU" dirty="0"/>
              <a:t>Сорт может быть представлен одним или несколькими растениями, частью или несколькими частями растения при условии, что такая часть или такие части могут быть использованы для воспроизводства целых растений сорта.</a:t>
            </a:r>
          </a:p>
          <a:p>
            <a:r>
              <a:rPr lang="ru-RU" dirty="0"/>
              <a:t>Охраняемыми категориями сорта растений являются клон, линия, гибрид первого поколения, популяция.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746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308609" cy="4114800"/>
          </a:xfrm>
        </p:spPr>
        <p:txBody>
          <a:bodyPr/>
          <a:lstStyle/>
          <a:p>
            <a:r>
              <a:rPr lang="ru-RU" dirty="0"/>
              <a:t>Только селекционер нового сорта растений может </a:t>
            </a:r>
            <a:r>
              <a:rPr lang="ru-RU" dirty="0" smtClean="0"/>
              <a:t>получить охрану на новый </a:t>
            </a:r>
            <a:r>
              <a:rPr lang="ru-RU" dirty="0"/>
              <a:t>сорт</a:t>
            </a:r>
            <a:r>
              <a:rPr lang="ru-RU" dirty="0" smtClean="0"/>
              <a:t>. Кому-либо</a:t>
            </a:r>
            <a:r>
              <a:rPr lang="ru-RU" dirty="0"/>
              <a:t>, кроме селекционера, не разрешается получать охрану сорта</a:t>
            </a:r>
            <a:r>
              <a:rPr lang="ru-RU" dirty="0" smtClean="0"/>
              <a:t>. Нет </a:t>
            </a:r>
            <a:r>
              <a:rPr lang="ru-RU" dirty="0"/>
              <a:t>никаких ограничений на то, кого можно считать селекционером в рамках системы </a:t>
            </a:r>
            <a:r>
              <a:rPr lang="en-US" dirty="0"/>
              <a:t>UPOV</a:t>
            </a:r>
            <a:r>
              <a:rPr lang="ru-RU" dirty="0" smtClean="0"/>
              <a:t>: </a:t>
            </a:r>
            <a:r>
              <a:rPr lang="ru-RU" dirty="0"/>
              <a:t>селекционером может быть физическое лицо, фермер, исследователь, государственный институт, частная компания и т. д.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36" y="3546136"/>
            <a:ext cx="3603009" cy="274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561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Объект 4"/>
          <p:cNvSpPr txBox="1">
            <a:spLocks/>
          </p:cNvSpPr>
          <p:nvPr/>
        </p:nvSpPr>
        <p:spPr bwMode="auto">
          <a:xfrm>
            <a:off x="911424" y="1340768"/>
            <a:ext cx="96287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FAD28"/>
              </a:buClr>
              <a:buFont typeface="Lucida Grande" charset="0"/>
              <a:buChar char="➜"/>
              <a:defRPr sz="23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marL="800100" indent="-342900" algn="l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lr>
                <a:srgbClr val="9FAD28"/>
              </a:buClr>
              <a:buFont typeface="Lucida Grande" charset="0"/>
              <a:buChar char="➜"/>
              <a:defRPr sz="2300">
                <a:solidFill>
                  <a:schemeClr val="tx1"/>
                </a:solidFill>
                <a:latin typeface="+mj-lt"/>
                <a:ea typeface="MS PGothic" pitchFamily="34" charset="-128"/>
              </a:defRPr>
            </a:lvl2pPr>
            <a:lvl3pPr marL="12573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FAD28"/>
              </a:buClr>
              <a:buFont typeface="Lucida Grande" charset="0"/>
              <a:buChar char="➜"/>
              <a:defRPr sz="2300">
                <a:solidFill>
                  <a:schemeClr val="tx1"/>
                </a:solidFill>
                <a:latin typeface="+mj-lt"/>
                <a:ea typeface="MS PGothic" pitchFamily="34" charset="-128"/>
              </a:defRPr>
            </a:lvl3pPr>
            <a:lvl4pPr marL="17145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FAD28"/>
              </a:buClr>
              <a:buFont typeface="Lucida Grande" charset="0"/>
              <a:buChar char="➜"/>
              <a:defRPr sz="2300">
                <a:solidFill>
                  <a:schemeClr val="tx1"/>
                </a:solidFill>
                <a:latin typeface="+mj-lt"/>
                <a:ea typeface="MS PGothic" pitchFamily="34" charset="-128"/>
              </a:defRPr>
            </a:lvl4pPr>
            <a:lvl5pPr marL="21717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FAD28"/>
              </a:buClr>
              <a:buFont typeface="Lucida Grande" charset="0"/>
              <a:buChar char="➜"/>
              <a:defRPr sz="2300">
                <a:solidFill>
                  <a:schemeClr val="tx1"/>
                </a:solidFill>
                <a:latin typeface="+mj-lt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ru-RU" kern="0" dirty="0" smtClean="0">
                <a:solidFill>
                  <a:srgbClr val="000000"/>
                </a:solidFill>
              </a:rPr>
              <a:t>Критерии предоставления охраны</a:t>
            </a:r>
          </a:p>
          <a:p>
            <a:r>
              <a:rPr lang="ru-RU" kern="0" dirty="0" smtClean="0">
                <a:solidFill>
                  <a:srgbClr val="000000"/>
                </a:solidFill>
              </a:rPr>
              <a:t>(i) новым, </a:t>
            </a:r>
          </a:p>
          <a:p>
            <a:pPr marL="0" indent="0">
              <a:buFont typeface="Lucida Grande" charset="0"/>
              <a:buNone/>
            </a:pPr>
            <a:r>
              <a:rPr lang="ru-RU" kern="0" dirty="0">
                <a:solidFill>
                  <a:srgbClr val="000000"/>
                </a:solidFill>
              </a:rPr>
              <a:t>Сорт растений и порода животных считаются новыми, если на дату подачи заявки </a:t>
            </a:r>
            <a:r>
              <a:rPr lang="ru-RU" kern="0" dirty="0" smtClean="0">
                <a:solidFill>
                  <a:srgbClr val="000000"/>
                </a:solidFill>
              </a:rPr>
              <a:t>семена данного </a:t>
            </a:r>
            <a:r>
              <a:rPr lang="ru-RU" kern="0" dirty="0">
                <a:solidFill>
                  <a:srgbClr val="000000"/>
                </a:solidFill>
              </a:rPr>
              <a:t>селекционного достижения не продавались и не передавались иным образом селекционером, его правопреемником или с их согласия другим лицам для использования селекционного достижения:</a:t>
            </a:r>
          </a:p>
          <a:p>
            <a:pPr marL="0" indent="0">
              <a:buFont typeface="Lucida Grande" charset="0"/>
              <a:buNone/>
            </a:pPr>
            <a:endParaRPr lang="ru-RU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4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1) на территории страны подачи заявки ранее чем за один год до указанной даты;</a:t>
            </a:r>
          </a:p>
          <a:p>
            <a:r>
              <a:rPr lang="ru-RU" dirty="0"/>
              <a:t>2) на территории другого государства ранее чем за четыре года или, если это касается сортов винограда, древесных декоративных, древесных плодовых культур и древесных лесных пород, ранее чем за шесть лет до указанной даты.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54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1" y="1295400"/>
            <a:ext cx="10766987" cy="4114800"/>
          </a:xfrm>
        </p:spPr>
        <p:txBody>
          <a:bodyPr/>
          <a:lstStyle/>
          <a:p>
            <a:r>
              <a:rPr lang="ru-RU" dirty="0"/>
              <a:t>Селекционное достижение должно явно отличаться от любого другого общеизвестного селекционного достижения, существующего к моменту подачи заявки на выдачу патента.</a:t>
            </a:r>
          </a:p>
          <a:p>
            <a:r>
              <a:rPr lang="ru-RU" dirty="0"/>
              <a:t>Общеизвестным селекционным достижением является селекционное достижение, данные о котором находятся в официальных каталогах или справочном фонде либо которое имеет точное описание в одной из публикаций.</a:t>
            </a:r>
          </a:p>
          <a:p>
            <a:r>
              <a:rPr lang="ru-RU" dirty="0"/>
              <a:t>Подача заявки на </a:t>
            </a:r>
            <a:r>
              <a:rPr lang="ru-RU" dirty="0" smtClean="0"/>
              <a:t>предоставление охраны также </a:t>
            </a:r>
            <a:r>
              <a:rPr lang="ru-RU" dirty="0"/>
              <a:t>делает селекционное достижение общеизвестным со дня подачи заявки при условии, что на селекционное достижение </a:t>
            </a:r>
            <a:r>
              <a:rPr lang="ru-RU" dirty="0" smtClean="0"/>
              <a:t>была предоставлена охрана.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75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1340768"/>
            <a:ext cx="762320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28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Растения одного </a:t>
            </a:r>
            <a:r>
              <a:rPr lang="ru-RU" dirty="0" smtClean="0"/>
              <a:t>сорта быть </a:t>
            </a:r>
            <a:r>
              <a:rPr lang="ru-RU" dirty="0"/>
              <a:t>достаточно однородны по своим признакам с учетом отдельных отклонений, которые могут иметь место в связи с особенностями размножения.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60" y="2769473"/>
            <a:ext cx="6555645" cy="35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1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Селекционное достижение считается стабильным, если его основные признаки остаются неизменными после неоднократного размножения или в случае особого цикла размножения - в конце каждого цикла размножения.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25" y="2899629"/>
            <a:ext cx="6251443" cy="337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11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генетических ресурсов</a:t>
            </a:r>
            <a:endParaRPr lang="en-US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570266"/>
              </p:ext>
            </p:extLst>
          </p:nvPr>
        </p:nvGraphicFramePr>
        <p:xfrm>
          <a:off x="829732" y="1467508"/>
          <a:ext cx="9628190" cy="3588469"/>
        </p:xfrm>
        <a:graphic>
          <a:graphicData uri="http://schemas.openxmlformats.org/drawingml/2006/table">
            <a:tbl>
              <a:tblPr firstRow="1" firstCol="1" bandRow="1"/>
              <a:tblGrid>
                <a:gridCol w="1380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8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370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Соглашение </a:t>
                      </a:r>
                      <a:endParaRPr lang="ru-RU" sz="12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Россия </a:t>
                      </a:r>
                      <a:endParaRPr lang="ru-RU" sz="12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США </a:t>
                      </a:r>
                      <a:endParaRPr lang="ru-RU" sz="12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ЕС </a:t>
                      </a:r>
                      <a:endParaRPr lang="ru-RU" sz="12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Китай </a:t>
                      </a:r>
                      <a:endParaRPr lang="ru-RU" sz="12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Индия </a:t>
                      </a:r>
                      <a:endParaRPr lang="ru-RU" sz="12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SegoeUI"/>
                          <a:ea typeface="Times New Roman"/>
                          <a:cs typeface="Times New Roman"/>
                        </a:rPr>
                        <a:t>Бразилия</a:t>
                      </a: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709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Конвенция о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биологическом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разнообразии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Подписана, но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не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ратифицирована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93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Нагойский</a:t>
                      </a: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протокол 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Нет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Нет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Подписан, но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не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ратифицирова</a:t>
                      </a: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25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Международный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договор о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генетических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ресурсах</a:t>
                      </a:r>
                      <a:b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растений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Нет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Нет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 </a:t>
                      </a:r>
                      <a:endParaRPr lang="ru-RU" sz="12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5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Конвенция </a:t>
                      </a:r>
                      <a:r>
                        <a:rPr lang="en-US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UPOV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Нет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962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Да</a:t>
                      </a:r>
                      <a:endParaRPr lang="ru-RU" sz="12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9516" marR="495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2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Наименование селекционного достижения должно позволять идентифицировать селекционное достижение, быть кратким, отличаться от наименований существующих селекционных достижений того же или близкого ботанического </a:t>
            </a:r>
            <a:r>
              <a:rPr lang="ru-RU" dirty="0" smtClean="0"/>
              <a:t>вида</a:t>
            </a:r>
            <a:r>
              <a:rPr lang="ru-RU" dirty="0"/>
              <a:t>. Оно не должно состоять из одних цифр, вводить в заблуждение относительно свойств, происхождения, значения селекционного достижения, личности его автора, не должно противоречить принципам гуманности и морали.</a:t>
            </a:r>
          </a:p>
        </p:txBody>
      </p:sp>
    </p:spTree>
    <p:extLst>
      <p:ext uri="{BB962C8B-B14F-4D97-AF65-F5344CB8AC3E}">
        <p14:creationId xmlns:p14="http://schemas.microsoft.com/office/powerpoint/2010/main" val="520092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6" y="2362200"/>
            <a:ext cx="9628717" cy="4114800"/>
          </a:xfrm>
        </p:spPr>
        <p:txBody>
          <a:bodyPr/>
          <a:lstStyle/>
          <a:p>
            <a:r>
              <a:rPr lang="ru-RU" dirty="0"/>
              <a:t>24 апреля 1998 г. Российская Федерация присоединилась к Акту     1991 г. Международной конвенции по охране новых сортов растений, став 36-м членом Международного Союза по охране новых сортов растений (UPOV).</a:t>
            </a:r>
          </a:p>
          <a:p>
            <a:r>
              <a:rPr lang="ru-RU" dirty="0"/>
              <a:t>ФГБУ «Госсорткомиссия» разрабатывает методические материалы по испытанию сортов по согласованию с государствами-членами  UPOV  </a:t>
            </a:r>
          </a:p>
          <a:p>
            <a:r>
              <a:rPr lang="ru-RU" dirty="0"/>
              <a:t>получает от компетентных органов стран-членов UPOV результаты оценки зарубежных сортов на </a:t>
            </a:r>
            <a:r>
              <a:rPr lang="ru-RU" dirty="0" err="1"/>
              <a:t>отличимость</a:t>
            </a:r>
            <a:r>
              <a:rPr lang="ru-RU" dirty="0"/>
              <a:t>, однородность и стабильность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702804" y="1095377"/>
            <a:ext cx="3203575" cy="1368425"/>
          </a:xfrm>
          <a:prstGeom prst="roundRect">
            <a:avLst>
              <a:gd name="adj" fmla="val 16667"/>
            </a:avLst>
          </a:prstGeom>
          <a:noFill/>
          <a:ln w="9525">
            <a:solidFill>
              <a:sysClr val="window" lastClr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ФГБУ «Государственная комиссия по испытанию и охране селекционных достижений»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494" y="653316"/>
            <a:ext cx="2663825" cy="16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877" y="326553"/>
            <a:ext cx="187166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222723" y="1439864"/>
            <a:ext cx="26654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ru-RU" sz="1800" b="1" dirty="0" smtClean="0">
                <a:solidFill>
                  <a:srgbClr val="1F497D"/>
                </a:solidFill>
                <a:ea typeface="+mn-ea"/>
                <a:cs typeface="Arial" charset="0"/>
              </a:rPr>
              <a:t>International Union for</a:t>
            </a:r>
          </a:p>
          <a:p>
            <a:pPr eaLnBrk="1" hangingPunct="1"/>
            <a:r>
              <a:rPr lang="en-US" altLang="ru-RU" sz="1800" b="1" dirty="0" smtClean="0">
                <a:solidFill>
                  <a:srgbClr val="1F497D"/>
                </a:solidFill>
                <a:ea typeface="+mn-ea"/>
                <a:cs typeface="Arial" charset="0"/>
              </a:rPr>
              <a:t>the Protection of New Varieties of Plants </a:t>
            </a:r>
            <a:endParaRPr lang="ru-RU" altLang="ru-RU" sz="1800" b="1" dirty="0" smtClean="0">
              <a:solidFill>
                <a:srgbClr val="1F497D"/>
              </a:solidFill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10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Системе сортоиспытания Российской Федерации - </a:t>
            </a:r>
            <a:r>
              <a:rPr lang="ru-RU" dirty="0" smtClean="0"/>
              <a:t>9</a:t>
            </a:r>
            <a:r>
              <a:rPr lang="en-US" dirty="0" smtClean="0"/>
              <a:t>8</a:t>
            </a:r>
            <a:r>
              <a:rPr lang="ru-RU" dirty="0" smtClean="0"/>
              <a:t> </a:t>
            </a:r>
            <a:r>
              <a:rPr lang="ru-RU" dirty="0"/>
              <a:t>лет.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1921 г. Декрет об организации семеноводства </a:t>
            </a:r>
          </a:p>
          <a:p>
            <a:pPr marL="0" indent="0">
              <a:buNone/>
            </a:pPr>
            <a:r>
              <a:rPr lang="ru-RU" dirty="0"/>
              <a:t>1924 г. Создана сеть государственных сортоиспытательных участков</a:t>
            </a:r>
          </a:p>
          <a:p>
            <a:pPr marL="0" indent="0">
              <a:buNone/>
            </a:pPr>
            <a:r>
              <a:rPr lang="ru-RU" dirty="0"/>
              <a:t>1993 г. принят «Закон о селекционных достижениях»</a:t>
            </a:r>
          </a:p>
          <a:p>
            <a:pPr marL="0" indent="0">
              <a:buNone/>
            </a:pPr>
            <a:r>
              <a:rPr lang="ru-RU" dirty="0"/>
              <a:t>1998 г. Российская Федерация присоединилась к Акту 1991 г. Конвенции Международного союза по охране новых сортов растений (УПОВ)</a:t>
            </a:r>
          </a:p>
          <a:p>
            <a:pPr marL="0" indent="0">
              <a:buNone/>
            </a:pPr>
            <a:r>
              <a:rPr lang="ru-RU" dirty="0"/>
              <a:t>2008 г. </a:t>
            </a:r>
            <a:r>
              <a:rPr lang="ru-RU" dirty="0" smtClean="0"/>
              <a:t>Вступила в действие </a:t>
            </a:r>
            <a:r>
              <a:rPr lang="ru-RU" dirty="0"/>
              <a:t>IV часть «Гражданского кодекса»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7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основном, положения Гражданского кодекса Российской Федерации по охране селекционных достижений идентичны соответствующим положениям </a:t>
            </a:r>
            <a:r>
              <a:rPr lang="ru-RU" dirty="0" smtClean="0"/>
              <a:t>ранее </a:t>
            </a:r>
            <a:r>
              <a:rPr lang="ru-RU" dirty="0" err="1" smtClean="0"/>
              <a:t>действовшего</a:t>
            </a:r>
            <a:r>
              <a:rPr lang="ru-RU" dirty="0" smtClean="0"/>
              <a:t> Закона </a:t>
            </a:r>
            <a:r>
              <a:rPr lang="ru-RU" dirty="0"/>
              <a:t>Российской Федерации «О селекционных достижениях» и отвечают нормам Акта 1991 г. Конвенции </a:t>
            </a:r>
            <a:r>
              <a:rPr lang="ru-RU" dirty="0" smtClean="0"/>
              <a:t>Международного союза по охране новых сортов растений (</a:t>
            </a:r>
            <a:r>
              <a:rPr lang="en-US" dirty="0" smtClean="0"/>
              <a:t>UPOV</a:t>
            </a:r>
            <a:r>
              <a:rPr lang="ru-RU" dirty="0" smtClean="0"/>
              <a:t>)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Основными из них являются следующие:</a:t>
            </a:r>
          </a:p>
          <a:p>
            <a:r>
              <a:rPr lang="ru-RU" dirty="0" smtClean="0"/>
              <a:t>охраняются  </a:t>
            </a:r>
            <a:r>
              <a:rPr lang="ru-RU" dirty="0"/>
              <a:t>ВСЕ роды и виды</a:t>
            </a:r>
          </a:p>
          <a:p>
            <a:r>
              <a:rPr lang="ru-RU" dirty="0" smtClean="0"/>
              <a:t> </a:t>
            </a:r>
            <a:r>
              <a:rPr lang="ru-RU" dirty="0"/>
              <a:t>критериями </a:t>
            </a:r>
            <a:r>
              <a:rPr lang="ru-RU" dirty="0" err="1"/>
              <a:t>охраноспособности</a:t>
            </a:r>
            <a:r>
              <a:rPr lang="ru-RU" dirty="0"/>
              <a:t> являются новизна, </a:t>
            </a:r>
            <a:r>
              <a:rPr lang="ru-RU" dirty="0" err="1"/>
              <a:t>отличимость</a:t>
            </a:r>
            <a:r>
              <a:rPr lang="ru-RU" dirty="0"/>
              <a:t>, однородность и стабильность, а также одобренное наименование</a:t>
            </a:r>
          </a:p>
          <a:p>
            <a:r>
              <a:rPr lang="ru-RU" dirty="0" smtClean="0"/>
              <a:t> </a:t>
            </a:r>
            <a:r>
              <a:rPr lang="ru-RU" dirty="0"/>
              <a:t>заявителями могут быть автор, работодатель автора или их правопреемник</a:t>
            </a:r>
          </a:p>
          <a:p>
            <a:r>
              <a:rPr lang="ru-RU" dirty="0" smtClean="0"/>
              <a:t> </a:t>
            </a:r>
            <a:r>
              <a:rPr lang="ru-RU" dirty="0"/>
              <a:t>граждане, проживающие за пределами территории Российской Федерации, и иностранные юридические лица имеют те же права что и российские, но должны иметь </a:t>
            </a:r>
            <a:r>
              <a:rPr lang="ru-RU" dirty="0" smtClean="0"/>
              <a:t>представителя </a:t>
            </a:r>
            <a:r>
              <a:rPr lang="ru-RU" dirty="0"/>
              <a:t>на территории Российской Федерации для переписки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даты подачи заявки до даты регистрации исключительного права действует временная правовая </a:t>
            </a:r>
            <a:r>
              <a:rPr lang="ru-RU" dirty="0" smtClean="0"/>
              <a:t>охрана</a:t>
            </a:r>
            <a:endParaRPr lang="ru-RU" dirty="0"/>
          </a:p>
          <a:p>
            <a:r>
              <a:rPr lang="ru-RU" dirty="0"/>
              <a:t>экспертиза селекционного достижения на новизну основывается на заявочном принципе и отсутствии доказательств обратного по материалам </a:t>
            </a:r>
            <a:r>
              <a:rPr lang="ru-RU" dirty="0" smtClean="0"/>
              <a:t>публикации</a:t>
            </a:r>
            <a:endParaRPr lang="ru-RU" dirty="0"/>
          </a:p>
          <a:p>
            <a:r>
              <a:rPr lang="ru-RU" dirty="0"/>
              <a:t>испытания на ООС проводятся по соответствующим методикам. Возможно использование результатов испытаний, проведенных компетентными органами других государств, российскими организациями по договору, а по отдельным родам и видам - заявителем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соответствии критериям </a:t>
            </a:r>
            <a:r>
              <a:rPr lang="ru-RU" dirty="0" err="1"/>
              <a:t>охраноспособности</a:t>
            </a:r>
            <a:r>
              <a:rPr lang="ru-RU" dirty="0"/>
              <a:t>, заявителю выдается патент, а селекционное достижение регистрируется в Государственном реестре охраняемых селекционных </a:t>
            </a:r>
            <a:r>
              <a:rPr lang="ru-RU" dirty="0" smtClean="0"/>
              <a:t>достижений</a:t>
            </a:r>
            <a:endParaRPr lang="ru-RU" dirty="0"/>
          </a:p>
          <a:p>
            <a:r>
              <a:rPr lang="ru-RU" dirty="0"/>
              <a:t>исключительное право действий с семенами, случаи распространения исключительного права на другие селекционные достижения и на растительный материал, а также исключения из права патентообладателя полностью соответствуют нормам Конвенции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определенных (конвенционных) обстоятельствах исключительное право на селекционное достижение признается недействительным с момента его </a:t>
            </a:r>
            <a:r>
              <a:rPr lang="ru-RU" dirty="0" smtClean="0"/>
              <a:t>предоставления</a:t>
            </a:r>
          </a:p>
          <a:p>
            <a:r>
              <a:rPr lang="ru-RU" dirty="0" smtClean="0"/>
              <a:t> </a:t>
            </a:r>
            <a:r>
              <a:rPr lang="ru-RU" dirty="0"/>
              <a:t>возможно принятие решения о досрочном прекращении действия исключительного </a:t>
            </a:r>
            <a:r>
              <a:rPr lang="ru-RU" dirty="0" smtClean="0"/>
              <a:t>права</a:t>
            </a:r>
          </a:p>
          <a:p>
            <a:r>
              <a:rPr lang="ru-RU" dirty="0"/>
              <a:t>поступление заявок и все решения по ним публикуются в Официальном бюллетене, на сайте </a:t>
            </a:r>
            <a:r>
              <a:rPr lang="ru-RU" dirty="0" err="1"/>
              <a:t>Госсорткомиссии</a:t>
            </a:r>
            <a:r>
              <a:rPr lang="ru-RU" dirty="0"/>
              <a:t> в Интернете и в базе данных </a:t>
            </a:r>
            <a:r>
              <a:rPr lang="en-US" dirty="0" smtClean="0"/>
              <a:t>UPOV </a:t>
            </a:r>
            <a:r>
              <a:rPr lang="ru-RU" dirty="0" smtClean="0"/>
              <a:t>по </a:t>
            </a:r>
            <a:r>
              <a:rPr lang="ru-RU" dirty="0"/>
              <a:t>сортам растений PLUTO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Законодательство РФ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защита исключительных прав осуществляется, в частности, путем предъявления требования:</a:t>
            </a:r>
          </a:p>
          <a:p>
            <a:r>
              <a:rPr lang="ru-RU" dirty="0"/>
              <a:t>о признании права,</a:t>
            </a:r>
          </a:p>
          <a:p>
            <a:r>
              <a:rPr lang="ru-RU" dirty="0"/>
              <a:t>о пресечении действий, нарушающих право,</a:t>
            </a:r>
          </a:p>
          <a:p>
            <a:r>
              <a:rPr lang="ru-RU" dirty="0"/>
              <a:t>о возмещении убытков,</a:t>
            </a:r>
          </a:p>
          <a:p>
            <a:r>
              <a:rPr lang="ru-RU" dirty="0"/>
              <a:t>об изъятии материальных носителей,</a:t>
            </a:r>
          </a:p>
          <a:p>
            <a:r>
              <a:rPr lang="ru-RU" dirty="0"/>
              <a:t>о публикации решения суда о допущенном </a:t>
            </a:r>
            <a:r>
              <a:rPr lang="ru-RU" dirty="0" smtClean="0"/>
              <a:t>нарушении.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российского законодательства: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охрана предоставляется на сорта растений и породы животных</a:t>
            </a:r>
          </a:p>
          <a:p>
            <a:r>
              <a:rPr lang="ru-RU" dirty="0"/>
              <a:t>исключительное право подтверждается не “правом селекционера, а “патентом на селекционное достижение”</a:t>
            </a:r>
          </a:p>
          <a:p>
            <a:r>
              <a:rPr lang="ru-RU" dirty="0"/>
              <a:t>срок действия охраны 30 лет, а по сортам винограда, древесных декоративных, плодовых культур и лесных пород - 35 лет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UPOV</a:t>
            </a:r>
            <a:r>
              <a:rPr lang="ru-RU" dirty="0" smtClean="0"/>
              <a:t> – Международный союз по охране новых сортов растений</a:t>
            </a:r>
          </a:p>
          <a:p>
            <a:r>
              <a:rPr lang="ru-RU" dirty="0" smtClean="0"/>
              <a:t>Межправительственная </a:t>
            </a:r>
            <a:r>
              <a:rPr lang="ru-RU" dirty="0"/>
              <a:t>организация, базирующаяся в Женеве, Швейцария</a:t>
            </a:r>
            <a:r>
              <a:rPr lang="ru-RU" dirty="0" smtClean="0"/>
              <a:t>. </a:t>
            </a:r>
            <a:r>
              <a:rPr lang="en-US" dirty="0"/>
              <a:t>UPOV</a:t>
            </a:r>
            <a:r>
              <a:rPr lang="ru-RU" dirty="0" smtClean="0"/>
              <a:t> </a:t>
            </a:r>
            <a:r>
              <a:rPr lang="ru-RU" dirty="0"/>
              <a:t>был учрежден в 1961 году Международной конвенцией по охране новых сортов </a:t>
            </a:r>
            <a:r>
              <a:rPr lang="ru-RU" dirty="0" smtClean="0"/>
              <a:t>растений (“Конвенция </a:t>
            </a:r>
            <a:r>
              <a:rPr lang="en-US" dirty="0"/>
              <a:t>UPOV</a:t>
            </a:r>
            <a:r>
              <a:rPr lang="ru-RU" dirty="0" smtClean="0"/>
              <a:t>”). </a:t>
            </a:r>
            <a:r>
              <a:rPr lang="ru-RU" dirty="0"/>
              <a:t>Миссия </a:t>
            </a:r>
            <a:r>
              <a:rPr lang="en-US" dirty="0"/>
              <a:t>UPOV</a:t>
            </a:r>
            <a:r>
              <a:rPr lang="ru-RU" dirty="0" smtClean="0"/>
              <a:t> </a:t>
            </a:r>
            <a:r>
              <a:rPr lang="ru-RU" dirty="0"/>
              <a:t>заключается в обеспечении и продвижении эффективной системы защиты сортов </a:t>
            </a:r>
            <a:r>
              <a:rPr lang="ru-RU" dirty="0" smtClean="0"/>
              <a:t>растений с </a:t>
            </a:r>
            <a:r>
              <a:rPr lang="ru-RU" dirty="0"/>
              <a:t>целью стимулирования развития новых сортов растений на благо 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381421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российского законодательства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растительного материала, полученного в хозяйстве, в течение двух лет в качестве семян для выращивания на территории хозяйства растений сорта </a:t>
            </a:r>
            <a:r>
              <a:rPr lang="ru-RU" dirty="0" smtClean="0"/>
              <a:t>(«фермерская льгота») </a:t>
            </a:r>
            <a:r>
              <a:rPr lang="ru-RU" dirty="0"/>
              <a:t>разрешено постановлением Правительства Российской Федерации по 10 основным сельскохозяйственным </a:t>
            </a:r>
            <a:r>
              <a:rPr lang="ru-RU" dirty="0" smtClean="0"/>
              <a:t>культурам только для предприятий малого и среднего бизнеса: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287185" y="3285392"/>
            <a:ext cx="3168651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горох посевной</a:t>
            </a:r>
            <a:r>
              <a:rPr kumimoji="0" lang="en-US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 </a:t>
            </a: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гречиха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картофель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овес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просо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пшеница мягкая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пшеница твердая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рожь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тритикале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  <a:ea typeface="+mn-ea"/>
              </a:rPr>
              <a:t>ячмень</a:t>
            </a: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российского законодательства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Патент </a:t>
            </a:r>
            <a:r>
              <a:rPr lang="ru-RU" dirty="0"/>
              <a:t>на селекционное достижение может быть признан недействительным в течение срока его действия, если будет установлено, что:</a:t>
            </a:r>
          </a:p>
          <a:p>
            <a:r>
              <a:rPr lang="ru-RU" dirty="0"/>
              <a:t>1) патент выдан на основании </a:t>
            </a:r>
            <a:r>
              <a:rPr lang="ru-RU" dirty="0" smtClean="0"/>
              <a:t>не подтвердившихся </a:t>
            </a:r>
            <a:r>
              <a:rPr lang="ru-RU" dirty="0"/>
              <a:t>данных об однородности и о стабильности селекционного достижения, представленных заявителем;</a:t>
            </a:r>
          </a:p>
          <a:p>
            <a:r>
              <a:rPr lang="ru-RU" dirty="0"/>
              <a:t>2) на дату выдачи патента селекционное достижение не соответствовало критерию новизны или </a:t>
            </a:r>
            <a:r>
              <a:rPr lang="ru-RU" dirty="0" err="1"/>
              <a:t>отличимости</a:t>
            </a:r>
            <a:r>
              <a:rPr lang="ru-RU" dirty="0"/>
              <a:t>;</a:t>
            </a:r>
          </a:p>
          <a:p>
            <a:r>
              <a:rPr lang="ru-RU" dirty="0"/>
              <a:t>3) лицо, указанное в патенте в качестве патентообладателя, не имело законных оснований для получения патента.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093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российского законодательства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981267" cy="4114800"/>
          </a:xfrm>
        </p:spPr>
        <p:txBody>
          <a:bodyPr/>
          <a:lstStyle/>
          <a:p>
            <a:r>
              <a:rPr lang="ru-RU" sz="2000" dirty="0"/>
              <a:t>Действие патента на селекционное достижение прекращается досрочно в следующих случаях:</a:t>
            </a:r>
          </a:p>
          <a:p>
            <a:r>
              <a:rPr lang="ru-RU" sz="2000" dirty="0"/>
              <a:t>1) селекционное достижение более не соответствует критериям однородности и стабильности;</a:t>
            </a:r>
          </a:p>
          <a:p>
            <a:r>
              <a:rPr lang="ru-RU" sz="2000" dirty="0"/>
              <a:t>2) патентообладатель по просьбе федерального органа исполнительной власти по селекционным достижениям в течение двенадцати месяцев не предоставил семена, племенной материал, не представил документы и информацию, которые необходимы для проверки сохранности селекционного достижения, или не предоставил возможность провести инспекцию селекционного достижения на месте в этих целях;</a:t>
            </a:r>
          </a:p>
          <a:p>
            <a:r>
              <a:rPr lang="ru-RU" sz="2000" dirty="0"/>
              <a:t>3) патентообладатель подал в федеральный орган исполнительной власти по селекционным достижениям заявление о досрочном прекращении действия патента;</a:t>
            </a:r>
          </a:p>
          <a:p>
            <a:r>
              <a:rPr lang="ru-RU" sz="2000" dirty="0"/>
              <a:t>4) патентообладатель не уплатил в установленный срок пошлину за поддержание патента в силе.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093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российского законодательства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Последние </a:t>
            </a:r>
            <a:r>
              <a:rPr lang="ru-RU" dirty="0" smtClean="0"/>
              <a:t>30 </a:t>
            </a:r>
            <a:r>
              <a:rPr lang="ru-RU" dirty="0"/>
              <a:t>лет </a:t>
            </a:r>
            <a:r>
              <a:rPr lang="ru-RU" dirty="0" smtClean="0"/>
              <a:t>компетентным </a:t>
            </a:r>
            <a:r>
              <a:rPr lang="ru-RU" dirty="0"/>
              <a:t>органом Российской Федерации по исполнению всех функций по сортоиспытанию и предоставлению охраны является </a:t>
            </a:r>
          </a:p>
          <a:p>
            <a:r>
              <a:rPr lang="ru-RU" dirty="0"/>
              <a:t>ФГБУ «Государственная комиссия </a:t>
            </a:r>
            <a:r>
              <a:rPr lang="ru-RU" dirty="0" smtClean="0"/>
              <a:t>Российской </a:t>
            </a:r>
            <a:r>
              <a:rPr lang="ru-RU" dirty="0"/>
              <a:t>Федерации по испытанию и охране селекционных достижений» (ФГБУ «Госсорткомиссия») </a:t>
            </a:r>
            <a:r>
              <a:rPr lang="ru-RU" dirty="0" smtClean="0"/>
              <a:t>подведомственная  Министерству </a:t>
            </a:r>
            <a:r>
              <a:rPr lang="ru-RU" dirty="0"/>
              <a:t>сельского хозяйства </a:t>
            </a:r>
            <a:r>
              <a:rPr lang="ru-RU" dirty="0" smtClean="0"/>
              <a:t>Российской Федерации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</a:t>
            </a:r>
            <a:r>
              <a:rPr lang="ru-RU" dirty="0" smtClean="0"/>
              <a:t>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ФГБУ «Госсорткомиссия» </a:t>
            </a:r>
          </a:p>
          <a:p>
            <a:r>
              <a:rPr lang="ru-RU" dirty="0"/>
              <a:t>принимает от селекционеров заявки на выдачу патента и на допуск селекционных достижений к использованию</a:t>
            </a:r>
          </a:p>
          <a:p>
            <a:r>
              <a:rPr lang="ru-RU" dirty="0"/>
              <a:t>организует проведение по ним экспертизы и испытаний в различных регионах страны</a:t>
            </a:r>
          </a:p>
          <a:p>
            <a:r>
              <a:rPr lang="ru-RU" dirty="0"/>
              <a:t>обобщает результаты испытаний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</a:t>
            </a:r>
            <a:r>
              <a:rPr lang="ru-RU" dirty="0" smtClean="0"/>
              <a:t>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ведет </a:t>
            </a:r>
            <a:r>
              <a:rPr lang="ru-RU" dirty="0"/>
              <a:t>Государственный реестр охраняемых селекционных достижений и Государственный реестр селекционных достижений, допущенных к использованию</a:t>
            </a:r>
          </a:p>
          <a:p>
            <a:r>
              <a:rPr lang="ru-RU" dirty="0"/>
              <a:t>выдает патенты и авторские свидетельства</a:t>
            </a:r>
          </a:p>
          <a:p>
            <a:r>
              <a:rPr lang="ru-RU" dirty="0"/>
              <a:t>регистрирует лицензии на действия с семенами и племенным материалом охраняемых сортов и пород животных</a:t>
            </a:r>
          </a:p>
          <a:p>
            <a:r>
              <a:rPr lang="ru-RU" dirty="0"/>
              <a:t>публикует официальные сведения, касающиеся охраны и использования селекционных достижений в Официальном бюллетене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Законодательством РФ предусмотрено предоставление лицензий:</a:t>
            </a:r>
          </a:p>
          <a:p>
            <a:r>
              <a:rPr lang="ru-RU" dirty="0"/>
              <a:t>Открытой</a:t>
            </a:r>
          </a:p>
          <a:p>
            <a:r>
              <a:rPr lang="ru-RU" dirty="0"/>
              <a:t>Исключительной</a:t>
            </a:r>
          </a:p>
          <a:p>
            <a:r>
              <a:rPr lang="ru-RU" dirty="0"/>
              <a:t>Неисключительной</a:t>
            </a:r>
          </a:p>
          <a:p>
            <a:r>
              <a:rPr lang="ru-RU" dirty="0"/>
              <a:t>Принудительной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Размер платежей по лицензиям в зависимости от культуры и ценности сорта колеблется</a:t>
            </a:r>
            <a:br>
              <a:rPr lang="ru-RU" dirty="0"/>
            </a:br>
            <a:r>
              <a:rPr lang="ru-RU" dirty="0"/>
              <a:t>от 2-3 до 10-12% </a:t>
            </a:r>
            <a:br>
              <a:rPr lang="ru-RU" dirty="0"/>
            </a:br>
            <a:r>
              <a:rPr lang="ru-RU" dirty="0"/>
              <a:t>от стоимости реализации семенного материала </a:t>
            </a:r>
            <a:r>
              <a:rPr lang="ru-RU" dirty="0" smtClean="0"/>
              <a:t>сорта (роялти)</a:t>
            </a:r>
          </a:p>
          <a:p>
            <a:r>
              <a:rPr lang="ru-RU" dirty="0" smtClean="0"/>
              <a:t>Оплата может производится также в виде однократного платежа (паушальный платеж)</a:t>
            </a:r>
          </a:p>
          <a:p>
            <a:r>
              <a:rPr lang="ru-RU" dirty="0" smtClean="0"/>
              <a:t>Или в виде любой комбинации вышеприведенных видов лицензионных платежей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Структуры, способствующие сбору роялти:</a:t>
            </a:r>
          </a:p>
          <a:p>
            <a:r>
              <a:rPr lang="ru-RU" sz="2400" dirty="0"/>
              <a:t>Суды, в том числе специализированный суд по интеллектуальным правам, являющийся судом высшей инстанции по делам, связанным с нарушением интеллектуальных </a:t>
            </a:r>
            <a:r>
              <a:rPr lang="ru-RU" sz="2400" dirty="0" smtClean="0"/>
              <a:t>прав</a:t>
            </a:r>
            <a:endParaRPr lang="ru-RU" dirty="0"/>
          </a:p>
          <a:p>
            <a:r>
              <a:rPr lang="ru-RU" dirty="0"/>
              <a:t>Лицензиаты</a:t>
            </a:r>
          </a:p>
          <a:p>
            <a:r>
              <a:rPr lang="ru-RU" dirty="0"/>
              <a:t>Профессиональные союзы и </a:t>
            </a:r>
            <a:r>
              <a:rPr lang="ru-RU" dirty="0" smtClean="0"/>
              <a:t>ассоциации</a:t>
            </a:r>
            <a:endParaRPr lang="ru-RU" dirty="0"/>
          </a:p>
          <a:p>
            <a:r>
              <a:rPr lang="ru-RU" dirty="0"/>
              <a:t>Коммерческие организации, оказывающие юридические услуги по защите прав селекционера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Автор по российскому законодательству не тождественен понятию селекционер Конвенции </a:t>
            </a:r>
            <a:r>
              <a:rPr lang="en-US" sz="2400" dirty="0" smtClean="0"/>
              <a:t>UPOV</a:t>
            </a:r>
            <a:endParaRPr lang="ru-RU" dirty="0" smtClean="0"/>
          </a:p>
          <a:p>
            <a:r>
              <a:rPr lang="ru-RU" dirty="0" smtClean="0"/>
              <a:t>Лицам</a:t>
            </a:r>
            <a:r>
              <a:rPr lang="ru-RU" dirty="0"/>
              <a:t>, указанным в </a:t>
            </a:r>
            <a:r>
              <a:rPr lang="ru-RU" dirty="0" smtClean="0"/>
              <a:t>заявке в </a:t>
            </a:r>
            <a:r>
              <a:rPr lang="ru-RU" dirty="0"/>
              <a:t>качестве авторов, выдается</a:t>
            </a:r>
            <a:br>
              <a:rPr lang="ru-RU" dirty="0"/>
            </a:br>
            <a:r>
              <a:rPr lang="ru-RU" dirty="0"/>
              <a:t>авторское свидетельство</a:t>
            </a:r>
          </a:p>
          <a:p>
            <a:r>
              <a:rPr lang="ru-RU" dirty="0"/>
              <a:t>Патентообладатель выплачивает авторам вознаграждение в течение срока действия </a:t>
            </a:r>
            <a:r>
              <a:rPr lang="ru-RU" dirty="0" smtClean="0"/>
              <a:t>патента (Гражданский кодекс предусматривает, что размер такой оплаты не может быть менее 2% от суммы полученной патентообладателем за использование охраняемого селекционного достижения)</a:t>
            </a:r>
            <a:endParaRPr lang="ru-RU" dirty="0"/>
          </a:p>
          <a:p>
            <a:r>
              <a:rPr lang="ru-RU" dirty="0"/>
              <a:t>Патентообладатель обязан поддерживать сорт в течение срока действия патента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49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1" y="1295400"/>
            <a:ext cx="10766987" cy="4114800"/>
          </a:xfrm>
        </p:spPr>
        <p:txBody>
          <a:bodyPr/>
          <a:lstStyle/>
          <a:p>
            <a:r>
              <a:rPr lang="ru-RU" dirty="0"/>
              <a:t>Большинство стран и межправительственных организаций, внедривших систему защиты сортов </a:t>
            </a:r>
            <a:r>
              <a:rPr lang="ru-RU" dirty="0" smtClean="0"/>
              <a:t>растений, они </a:t>
            </a:r>
            <a:r>
              <a:rPr lang="ru-RU" dirty="0"/>
              <a:t>решили основать свою систему на </a:t>
            </a:r>
            <a:r>
              <a:rPr lang="ru-RU" dirty="0" smtClean="0"/>
              <a:t>Конвенции, </a:t>
            </a:r>
            <a:r>
              <a:rPr lang="ru-RU" dirty="0"/>
              <a:t>чтобы обеспечить эффективную, </a:t>
            </a:r>
            <a:r>
              <a:rPr lang="ru-RU" dirty="0" smtClean="0"/>
              <a:t>международно-признанную систему. </a:t>
            </a:r>
            <a:r>
              <a:rPr lang="ru-RU" dirty="0"/>
              <a:t>По состоянию на </a:t>
            </a:r>
            <a:r>
              <a:rPr lang="ru-RU" dirty="0" smtClean="0"/>
              <a:t>1 февраля 2023 </a:t>
            </a:r>
            <a:r>
              <a:rPr lang="ru-RU" dirty="0"/>
              <a:t>года, </a:t>
            </a:r>
            <a:r>
              <a:rPr lang="ru-RU" dirty="0" smtClean="0"/>
              <a:t>странами-членами являются </a:t>
            </a:r>
            <a:r>
              <a:rPr lang="ru-RU" dirty="0" smtClean="0"/>
              <a:t>78 </a:t>
            </a:r>
            <a:r>
              <a:rPr lang="ru-RU" dirty="0" smtClean="0"/>
              <a:t>стран </a:t>
            </a:r>
            <a:r>
              <a:rPr lang="ru-RU" dirty="0"/>
              <a:t>(показано зеленым цветом</a:t>
            </a:r>
            <a:r>
              <a:rPr lang="ru-RU" dirty="0" smtClean="0"/>
              <a:t>), в </a:t>
            </a:r>
            <a:r>
              <a:rPr lang="ru-RU" dirty="0"/>
              <a:t>20 </a:t>
            </a:r>
            <a:r>
              <a:rPr lang="ru-RU" dirty="0" smtClean="0"/>
              <a:t>стран </a:t>
            </a:r>
            <a:r>
              <a:rPr lang="ru-RU" dirty="0"/>
              <a:t>и 1 </a:t>
            </a:r>
            <a:r>
              <a:rPr lang="ru-RU" dirty="0" smtClean="0"/>
              <a:t>межправительственная организация </a:t>
            </a:r>
            <a:r>
              <a:rPr lang="ru-RU" dirty="0"/>
              <a:t>инициировали процедуры присоединения 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Конвенции </a:t>
            </a:r>
            <a:r>
              <a:rPr lang="en-US" dirty="0" smtClean="0"/>
              <a:t>UPOV</a:t>
            </a:r>
            <a:r>
              <a:rPr lang="ru-RU" dirty="0" smtClean="0"/>
              <a:t> (коричневый</a:t>
            </a:r>
            <a:r>
              <a:rPr lang="ru-RU" dirty="0"/>
              <a:t>), и </a:t>
            </a:r>
            <a:r>
              <a:rPr lang="ru-RU" dirty="0" smtClean="0"/>
              <a:t>23 страны </a:t>
            </a:r>
            <a:r>
              <a:rPr lang="ru-RU" dirty="0"/>
              <a:t>и 1 межправительственная </a:t>
            </a:r>
            <a:r>
              <a:rPr lang="ru-RU" dirty="0" smtClean="0"/>
              <a:t>организация в </a:t>
            </a:r>
            <a:r>
              <a:rPr lang="ru-RU" dirty="0"/>
              <a:t>контакте с Бюро Союза для помощи в разработке законодательства, основанного на </a:t>
            </a:r>
            <a:r>
              <a:rPr lang="ru-RU" dirty="0" smtClean="0"/>
              <a:t>Конвенции (выделено </a:t>
            </a:r>
            <a:r>
              <a:rPr lang="ru-RU" dirty="0"/>
              <a:t>оранжевым цветом).</a:t>
            </a:r>
          </a:p>
        </p:txBody>
      </p:sp>
    </p:spTree>
    <p:extLst>
      <p:ext uri="{BB962C8B-B14F-4D97-AF65-F5344CB8AC3E}">
        <p14:creationId xmlns:p14="http://schemas.microsoft.com/office/powerpoint/2010/main" val="3067796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С 1993 по 2022 г. было подано 16 200 заявок на выдачу патента, </a:t>
            </a:r>
          </a:p>
          <a:p>
            <a:r>
              <a:rPr lang="ru-RU" sz="2400" dirty="0"/>
              <a:t>в Государственном реестре охраняемых селекционных достижений 2022 г. зарегистрировано 6 673 селекционных </a:t>
            </a:r>
            <a:r>
              <a:rPr lang="ru-RU" sz="2400" dirty="0" smtClean="0"/>
              <a:t>достижений </a:t>
            </a:r>
            <a:r>
              <a:rPr lang="ru-RU" sz="2400" dirty="0"/>
              <a:t>(всего выдано 12 234)</a:t>
            </a:r>
            <a:r>
              <a:rPr lang="ru-RU" sz="2400" dirty="0" smtClean="0"/>
              <a:t>, </a:t>
            </a:r>
            <a:endParaRPr lang="ru-RU" sz="2400" dirty="0"/>
          </a:p>
          <a:p>
            <a:r>
              <a:rPr lang="ru-RU" sz="2400" dirty="0"/>
              <a:t>По 5561 селекционным достижениям патенты прекратили действие</a:t>
            </a:r>
          </a:p>
          <a:p>
            <a:r>
              <a:rPr lang="ru-RU" sz="2400" dirty="0"/>
              <a:t>Испытания и экспертизы на новизну, </a:t>
            </a:r>
            <a:r>
              <a:rPr lang="ru-RU" sz="2400" dirty="0" err="1"/>
              <a:t>отличимость</a:t>
            </a:r>
            <a:r>
              <a:rPr lang="ru-RU" sz="2400" dirty="0"/>
              <a:t>, однородность и стабильность проходят 2 140 заявок.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34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Зарегистрировано: </a:t>
            </a:r>
          </a:p>
          <a:p>
            <a:r>
              <a:rPr lang="ru-RU" sz="2400" dirty="0"/>
              <a:t>670 договоров перехода прав интеллектуальной собственности </a:t>
            </a:r>
          </a:p>
          <a:p>
            <a:r>
              <a:rPr lang="ru-RU" sz="2400" dirty="0"/>
              <a:t>Более 35 000 неисключительных лицензионных договора из них 10 900 действующих</a:t>
            </a:r>
          </a:p>
          <a:p>
            <a:r>
              <a:rPr lang="ru-RU" sz="2400" dirty="0"/>
              <a:t>450 исключительных лицензионных договоров из них 227 действующих</a:t>
            </a:r>
          </a:p>
          <a:p>
            <a:r>
              <a:rPr lang="ru-RU" sz="2400" dirty="0"/>
              <a:t>опубликовано 67 открытых лицензий. </a:t>
            </a:r>
          </a:p>
          <a:p>
            <a:r>
              <a:rPr lang="ru-RU" sz="2400" dirty="0"/>
              <a:t>Не было зарегистрировано ни одной принудительной лицензии, т.к. не было решений суда об их предоставлении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54" y="1647092"/>
            <a:ext cx="581468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70580" y="1231701"/>
            <a:ext cx="7491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Соотношение типов заявок за период </a:t>
            </a:r>
            <a:r>
              <a:rPr lang="ru-RU" dirty="0" smtClean="0"/>
              <a:t>1994-2023 </a:t>
            </a:r>
            <a:r>
              <a:rPr lang="ru-RU" dirty="0"/>
              <a:t>гг.</a:t>
            </a: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Процент охраняемых селекционных достижений по культурам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2" y="1617133"/>
            <a:ext cx="79009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Издания:</a:t>
            </a:r>
          </a:p>
          <a:p>
            <a:r>
              <a:rPr lang="ru-RU" dirty="0" smtClean="0"/>
              <a:t>Государственный </a:t>
            </a:r>
            <a:r>
              <a:rPr lang="ru-RU" dirty="0"/>
              <a:t>реестр охраняемых селекционных достижений   -   </a:t>
            </a:r>
            <a:r>
              <a:rPr lang="ru-RU" dirty="0" smtClean="0"/>
              <a:t>ежегодно</a:t>
            </a:r>
            <a:endParaRPr lang="ru-RU" dirty="0"/>
          </a:p>
          <a:p>
            <a:r>
              <a:rPr lang="ru-RU" dirty="0"/>
              <a:t>Государственный реестр селекционных достижений, допущенных к использованию (сорта растений) -   </a:t>
            </a:r>
            <a:r>
              <a:rPr lang="ru-RU" dirty="0" smtClean="0"/>
              <a:t>ежегодно</a:t>
            </a:r>
            <a:endParaRPr lang="ru-RU" dirty="0"/>
          </a:p>
          <a:p>
            <a:r>
              <a:rPr lang="ru-RU" dirty="0"/>
              <a:t>Государственный реестр селекционных достижений, допущенных к использованию (породы  животных) -   </a:t>
            </a:r>
            <a:r>
              <a:rPr lang="ru-RU" dirty="0" smtClean="0"/>
              <a:t>ежегодно</a:t>
            </a:r>
            <a:endParaRPr lang="ru-RU" dirty="0"/>
          </a:p>
          <a:p>
            <a:r>
              <a:rPr lang="ru-RU" dirty="0"/>
              <a:t>Характеристики сортов растений, впервые включенных в реестр  -   </a:t>
            </a:r>
            <a:r>
              <a:rPr lang="ru-RU" dirty="0" smtClean="0"/>
              <a:t>ежегодно</a:t>
            </a:r>
            <a:endParaRPr lang="ru-RU" dirty="0"/>
          </a:p>
          <a:p>
            <a:r>
              <a:rPr lang="ru-RU" dirty="0"/>
              <a:t>Официальный бюллетень – ежегодно 10 номеров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Испытания на </a:t>
            </a:r>
            <a:r>
              <a:rPr lang="ru-RU" dirty="0" err="1" smtClean="0"/>
              <a:t>отличимость</a:t>
            </a:r>
            <a:r>
              <a:rPr lang="ru-RU" dirty="0" smtClean="0"/>
              <a:t>, однородность и стабильность в зависимости от культуры могут:</a:t>
            </a:r>
          </a:p>
          <a:p>
            <a:r>
              <a:rPr lang="ru-RU" dirty="0" smtClean="0"/>
              <a:t>Проводиться на ГСУ </a:t>
            </a:r>
          </a:p>
          <a:p>
            <a:r>
              <a:rPr lang="ru-RU" dirty="0" smtClean="0"/>
              <a:t>Самим заявителем</a:t>
            </a:r>
          </a:p>
          <a:p>
            <a:r>
              <a:rPr lang="ru-RU" dirty="0" smtClean="0"/>
              <a:t>Уполномоченным лицом</a:t>
            </a:r>
          </a:p>
          <a:p>
            <a:r>
              <a:rPr lang="ru-RU" dirty="0" smtClean="0"/>
              <a:t>Результаты испытаний могут быть получены от зарубежной уполномоченной организации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Администрирование системы охраны прав интеллектуальной собственности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Испытания на </a:t>
            </a:r>
            <a:r>
              <a:rPr lang="ru-RU" dirty="0" err="1"/>
              <a:t>отличимость</a:t>
            </a:r>
            <a:r>
              <a:rPr lang="ru-RU" dirty="0"/>
              <a:t>, однородность и стабильность (ООС) проводятся по соответствующим методикам. </a:t>
            </a:r>
          </a:p>
          <a:p>
            <a:r>
              <a:rPr lang="ru-RU" dirty="0"/>
              <a:t>Основой являются методики разработанные рабочими группами Международного союза по охране  новых сортов растений (UPOV).</a:t>
            </a:r>
          </a:p>
          <a:p>
            <a:r>
              <a:rPr lang="ru-RU" dirty="0"/>
              <a:t>По тем культурам где нет международных методик ФГБУ «Госсорткомиссия» совместно с научными организациями Российской Федерации разрабатывает национальные методики.</a:t>
            </a:r>
          </a:p>
          <a:p>
            <a:r>
              <a:rPr lang="ru-RU" dirty="0"/>
              <a:t>Всего разработано и утверждено более </a:t>
            </a:r>
            <a:r>
              <a:rPr lang="ru-RU" dirty="0" smtClean="0"/>
              <a:t>500 </a:t>
            </a:r>
            <a:r>
              <a:rPr lang="ru-RU" dirty="0"/>
              <a:t>методик по родам и видам растений и животных.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Международное сотрудничество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Получены методики из Германии по 28-ти видам, </a:t>
            </a:r>
          </a:p>
          <a:p>
            <a:r>
              <a:rPr lang="ru-RU" dirty="0"/>
              <a:t>из Японии – по 5-ти видам</a:t>
            </a:r>
          </a:p>
          <a:p>
            <a:r>
              <a:rPr lang="ru-RU" dirty="0"/>
              <a:t>из Канады  - 1 вид </a:t>
            </a:r>
          </a:p>
          <a:p>
            <a:r>
              <a:rPr lang="ru-RU" dirty="0"/>
              <a:t>Новой Зеландии (</a:t>
            </a:r>
            <a:r>
              <a:rPr lang="ru-RU" dirty="0" err="1"/>
              <a:t>волчник</a:t>
            </a:r>
            <a:r>
              <a:rPr lang="ru-RU" dirty="0"/>
              <a:t> боровой) </a:t>
            </a:r>
          </a:p>
          <a:p>
            <a:r>
              <a:rPr lang="ru-RU" dirty="0"/>
              <a:t>из Евросоюза и Украины (сахарная свекла)</a:t>
            </a:r>
          </a:p>
          <a:p>
            <a:r>
              <a:rPr lang="ru-RU" dirty="0"/>
              <a:t>Из Эстонии (козлятник восточный).</a:t>
            </a:r>
          </a:p>
          <a:p>
            <a:r>
              <a:rPr lang="ru-RU" dirty="0"/>
              <a:t>Для 63-х видов растений и 21-го вида животных разработаны национальные методики.</a:t>
            </a:r>
          </a:p>
          <a:p>
            <a:r>
              <a:rPr lang="ru-RU" dirty="0"/>
              <a:t>Сегодня, у нас имеются методики ООС-испытаний по 448 видам растений и 32 видам животных.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Международное сотрудничество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477" y="2016370"/>
            <a:ext cx="701243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406769" y="1231544"/>
            <a:ext cx="8528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Сделано запросов </a:t>
            </a:r>
            <a:br>
              <a:rPr lang="ru-RU" dirty="0"/>
            </a:br>
            <a:r>
              <a:rPr lang="ru-RU" dirty="0"/>
              <a:t>на получение результатов ООС испытаний в 2019 г.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Банк </a:t>
            </a:r>
            <a:r>
              <a:rPr lang="ru-RU" dirty="0"/>
              <a:t>стандартных образцов семян сельскохозяйственных растений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соответствии с Международной конвенцией по охране новых сортов растений (Статья 1) каждый сорт должен быть отличим от любого другого сорта растений. С целью установления </a:t>
            </a:r>
            <a:r>
              <a:rPr lang="ru-RU" dirty="0" err="1"/>
              <a:t>отличимости</a:t>
            </a:r>
            <a:r>
              <a:rPr lang="ru-RU" dirty="0"/>
              <a:t> (уникальности) по всем заявляемым на охрану или на использование сортам, проводится испытание на </a:t>
            </a:r>
            <a:r>
              <a:rPr lang="ru-RU" dirty="0" err="1"/>
              <a:t>отличимость</a:t>
            </a:r>
            <a:r>
              <a:rPr lang="ru-RU" dirty="0"/>
              <a:t>, однородность и стабильность (ООС). Одним из требований установления </a:t>
            </a:r>
            <a:r>
              <a:rPr lang="ru-RU" dirty="0" err="1"/>
              <a:t>отличимости</a:t>
            </a:r>
            <a:r>
              <a:rPr lang="ru-RU" dirty="0"/>
              <a:t> новых сортов является наличие в опыте похожих сортов.</a:t>
            </a:r>
          </a:p>
          <a:p>
            <a:r>
              <a:rPr lang="ru-RU" dirty="0"/>
              <a:t>Кроме установления </a:t>
            </a:r>
            <a:r>
              <a:rPr lang="ru-RU" dirty="0" err="1"/>
              <a:t>отличимости</a:t>
            </a:r>
            <a:r>
              <a:rPr lang="ru-RU" dirty="0"/>
              <a:t> заявленного нового сорта от общеизвестных сортов,  необходимо осуществлять мониторинг охраняемых и используемых сортов растений на их стабильность, что предполагает сравнительное испытание сорта с контрольным образцом семян года регистрации сорта.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59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Страны мира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3" y="1649099"/>
            <a:ext cx="844893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477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Банк </a:t>
            </a:r>
            <a:r>
              <a:rPr lang="ru-RU" dirty="0"/>
              <a:t>стандартных образцов семян сельскохозяйственных растений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возникновении судебных споров по охраняемым сортам ФГБУ «Госсорткомиссия»  должна для подготовки заключения о соответствии сорта заявленному наименованию иметь коллекцию семян.</a:t>
            </a:r>
          </a:p>
          <a:p>
            <a:r>
              <a:rPr lang="ru-RU" dirty="0"/>
              <a:t>Для этого ФГБУ «Госсорткомиссия» должна иметь живые коллекции образцов семян российских и зарубежных сортов, зарегистрированных в </a:t>
            </a:r>
            <a:r>
              <a:rPr lang="ru-RU" dirty="0" err="1"/>
              <a:t>Госреестрах</a:t>
            </a:r>
            <a:r>
              <a:rPr lang="ru-RU" dirty="0"/>
              <a:t> или проходящих государственное сортоиспытание. </a:t>
            </a:r>
          </a:p>
          <a:p>
            <a:r>
              <a:rPr lang="ru-RU" dirty="0"/>
              <a:t>Объем проектируемого хранилища семян составляет не менее 50 тысяч образцов, которые включают в себя 25 тысяч сортов из </a:t>
            </a:r>
            <a:r>
              <a:rPr lang="ru-RU" dirty="0" err="1"/>
              <a:t>Госреестров</a:t>
            </a:r>
            <a:r>
              <a:rPr lang="ru-RU" dirty="0"/>
              <a:t> и 4 тысячи проходящих испытания, а также общеизвестные сорта.</a:t>
            </a:r>
          </a:p>
          <a:p>
            <a:r>
              <a:rPr lang="ru-RU" dirty="0"/>
              <a:t>Срок хранения образцов семян не менее 30 лет.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Банк стандартных образцов семян сельскохозяйственных растений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337800" cy="4114800"/>
          </a:xfrm>
        </p:spPr>
        <p:txBody>
          <a:bodyPr/>
          <a:lstStyle/>
          <a:p>
            <a:r>
              <a:rPr lang="ru-RU" sz="2000" dirty="0"/>
              <a:t>Уполномоченные на проведение испытаний сортов организации большинства стран мира имеют депозитарии </a:t>
            </a:r>
            <a:r>
              <a:rPr lang="ru-RU" sz="2000" dirty="0" smtClean="0"/>
              <a:t>семян. Как </a:t>
            </a:r>
            <a:r>
              <a:rPr lang="ru-RU" sz="2000" dirty="0"/>
              <a:t>пример можно привести депозитарий семян </a:t>
            </a:r>
            <a:r>
              <a:rPr lang="ru-RU" sz="2000" dirty="0" err="1"/>
              <a:t>Bundessortenamt</a:t>
            </a:r>
            <a:r>
              <a:rPr lang="ru-RU" sz="2000" dirty="0"/>
              <a:t> в Ганновере (ФРГ) и GEVES (Франция)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140" y="2362206"/>
            <a:ext cx="5145087" cy="385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752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Банк стандартных образцов семян сельскохозяйственных растений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312400" cy="4114800"/>
          </a:xfrm>
        </p:spPr>
        <p:txBody>
          <a:bodyPr/>
          <a:lstStyle/>
          <a:p>
            <a:r>
              <a:rPr lang="ru-RU" sz="2000" dirty="0"/>
              <a:t>В соответствии с Правилами составления и подачи заявки на допуск селекционного достижения к использованию, утвержденными Государственной комиссией Российской Федерации по испытанию и охране селекционных достижений 14 октября 1994 г. № 2-01/4 и зарегистрированными Министерством юстиции Российской Федерации 16 декабря 1994 г., регистрационный № 750 заявитель при подаче заявки обязан направить для хранения в национальную коллекцию ВИР образец семян нового сорта. </a:t>
            </a:r>
          </a:p>
          <a:p>
            <a:r>
              <a:rPr lang="ru-RU" sz="2000" dirty="0"/>
              <a:t>Непредставление данного образца в ВИР может являться основанием для исключения сорта из Государственного реестра селекционных достижений, допущенных к использованию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В рамках взаимодействия с ВИР ФГБУ «Госсорткомиссия»  была достигнута договоренность о временном размещении коллекции ФГБУ «Госсорткомиссия» в хранилище семян ВИР.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16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862733" cy="4114800"/>
          </a:xfrm>
        </p:spPr>
        <p:txBody>
          <a:bodyPr/>
          <a:lstStyle/>
          <a:p>
            <a:r>
              <a:rPr lang="ru-RU" sz="1600" dirty="0" smtClean="0"/>
              <a:t>Официальный </a:t>
            </a:r>
            <a:r>
              <a:rPr lang="ru-RU" sz="1600" dirty="0"/>
              <a:t>документ содержащий систематизированную информацию о сортах растений и породах животных, зарегистрированных в Российской Федерации, показавших лучшие результаты в соответствующих регионах (более </a:t>
            </a:r>
            <a:r>
              <a:rPr lang="en-US" sz="1600" dirty="0" smtClean="0"/>
              <a:t>2</a:t>
            </a:r>
            <a:r>
              <a:rPr lang="ru-RU" sz="1600" dirty="0" smtClean="0"/>
              <a:t>6 </a:t>
            </a:r>
            <a:r>
              <a:rPr lang="ru-RU" sz="1600" dirty="0"/>
              <a:t>тысяч сортов растений, более 800 пород животных)</a:t>
            </a:r>
          </a:p>
          <a:p>
            <a:r>
              <a:rPr lang="ru-RU" sz="1600" dirty="0"/>
              <a:t>- ФЗ «О семеноводстве» от </a:t>
            </a:r>
            <a:r>
              <a:rPr lang="ru-RU" sz="1600" dirty="0" smtClean="0"/>
              <a:t>30 </a:t>
            </a:r>
            <a:r>
              <a:rPr lang="ru-RU" sz="1600" dirty="0"/>
              <a:t>декабря </a:t>
            </a:r>
            <a:r>
              <a:rPr lang="ru-RU" sz="1600" dirty="0" smtClean="0"/>
              <a:t>2021 </a:t>
            </a:r>
            <a:r>
              <a:rPr lang="ru-RU" sz="1600" dirty="0"/>
              <a:t>г. № </a:t>
            </a:r>
            <a:r>
              <a:rPr lang="ru-RU" sz="1600" dirty="0" smtClean="0"/>
              <a:t>454-ФЗ</a:t>
            </a:r>
            <a:r>
              <a:rPr lang="ru-RU" sz="1600" dirty="0"/>
              <a:t>;</a:t>
            </a:r>
          </a:p>
          <a:p>
            <a:r>
              <a:rPr lang="ru-RU" sz="1600" dirty="0"/>
              <a:t>- Постановление Совета Министров СССР «О государственном испытании и районировании сортов сельскохозяйственных культур» от 11 мая 1981 г. № 448;</a:t>
            </a:r>
          </a:p>
          <a:p>
            <a:r>
              <a:rPr lang="ru-RU" sz="1600" dirty="0"/>
              <a:t>- Приказ Министерства сельского хозяйства «О порядке регистрации </a:t>
            </a:r>
            <a:r>
              <a:rPr lang="ru-RU" sz="1600" dirty="0" err="1"/>
              <a:t>оригинатора</a:t>
            </a:r>
            <a:r>
              <a:rPr lang="ru-RU" sz="1600" dirty="0"/>
              <a:t> сорта растений» от 10 февраля 1999 г. № </a:t>
            </a:r>
            <a:r>
              <a:rPr lang="ru-RU" sz="1600" dirty="0" smtClean="0"/>
              <a:t>50;</a:t>
            </a:r>
            <a:endParaRPr lang="ru-RU" sz="1600" dirty="0"/>
          </a:p>
          <a:p>
            <a:r>
              <a:rPr lang="ru-RU" sz="1600" dirty="0"/>
              <a:t>- Инструкция о ввозе на территорию Российской Федерации о ввозе на территорию Российской Федерации и вывозе с территории Российской Федерации семян сортов растений и племенного материала пород животных Зарегистрировано Министерством юстиции Российской Федерации 26 мая 1997 г. Регистрационный № </a:t>
            </a:r>
            <a:r>
              <a:rPr lang="ru-RU" sz="1600" dirty="0" smtClean="0"/>
              <a:t>1313</a:t>
            </a:r>
            <a:r>
              <a:rPr lang="en-US" sz="1600" dirty="0" smtClean="0"/>
              <a:t> (</a:t>
            </a:r>
            <a:r>
              <a:rPr lang="ru-RU" sz="1600" dirty="0" smtClean="0"/>
              <a:t>отменена с 1 января 2021 года).</a:t>
            </a:r>
            <a:endParaRPr lang="ru-RU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862733" cy="4114800"/>
          </a:xfrm>
        </p:spPr>
        <p:txBody>
          <a:bodyPr/>
          <a:lstStyle/>
          <a:p>
            <a:r>
              <a:rPr lang="ru-RU" dirty="0" smtClean="0"/>
              <a:t>Изменения действующего законодательства по допуску селекционных достижений к использованию:</a:t>
            </a:r>
          </a:p>
          <a:p>
            <a:r>
              <a:rPr lang="ru-RU" dirty="0"/>
              <a:t>Принятие </a:t>
            </a:r>
            <a:r>
              <a:rPr lang="ru-RU" dirty="0" smtClean="0"/>
              <a:t>Федерального закона </a:t>
            </a:r>
            <a:r>
              <a:rPr lang="ru-RU" dirty="0"/>
              <a:t>от 30 декабря 2021 г. N 454-ФЗ "О семеноводстве" (документ не вступил в силу</a:t>
            </a:r>
            <a:r>
              <a:rPr lang="ru-RU" dirty="0" smtClean="0"/>
              <a:t>)</a:t>
            </a:r>
          </a:p>
          <a:p>
            <a:r>
              <a:rPr lang="ru-RU" dirty="0" smtClean="0"/>
              <a:t>Подготовка и утверждение более 30 подзаконных актов</a:t>
            </a:r>
          </a:p>
          <a:p>
            <a:r>
              <a:rPr lang="ru-RU" dirty="0" smtClean="0"/>
              <a:t>Ряд из которых уже утверждены, но еще не вступили в силу:</a:t>
            </a:r>
          </a:p>
          <a:p>
            <a:r>
              <a:rPr lang="ru-RU" sz="2400" dirty="0">
                <a:ea typeface="Times New Roman" panose="02020603050405020304" pitchFamily="18" charset="0"/>
              </a:rPr>
              <a:t>"Об утверждении перечня родов и видов сельскохозяйственных растений, сорта и гибриды которых подлежат включению в Государственный реестр сортов и гибридов сельскохозяйственных растений, допущенных к </a:t>
            </a:r>
            <a:r>
              <a:rPr lang="ru-RU" sz="2400" dirty="0" smtClean="0">
                <a:ea typeface="Times New Roman" panose="02020603050405020304" pitchFamily="18" charset="0"/>
              </a:rPr>
              <a:t>использованию» (41 вид)</a:t>
            </a:r>
          </a:p>
          <a:p>
            <a:r>
              <a:rPr lang="ru-RU" dirty="0"/>
              <a:t>"Об утверждении порядка ввоза в Российскую Федерацию и вывоза из Российской Федерации семян сельскохозяйственных </a:t>
            </a:r>
            <a:r>
              <a:rPr lang="ru-RU" dirty="0" smtClean="0"/>
              <a:t>растений»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35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795000" cy="4114800"/>
          </a:xfrm>
        </p:spPr>
        <p:txBody>
          <a:bodyPr/>
          <a:lstStyle/>
          <a:p>
            <a:r>
              <a:rPr lang="ru-RU" dirty="0"/>
              <a:t>соблюдение комплекса агротехнических рекомендаций по возделыванию соответствующей культуры;</a:t>
            </a:r>
          </a:p>
          <a:p>
            <a:r>
              <a:rPr lang="ru-RU" dirty="0"/>
              <a:t>соблюдение принципа единственного различия;</a:t>
            </a:r>
          </a:p>
          <a:p>
            <a:r>
              <a:rPr lang="ru-RU" dirty="0"/>
              <a:t>проведение опытов при 4-х кратной повторности </a:t>
            </a:r>
            <a:r>
              <a:rPr lang="ru-RU" dirty="0" smtClean="0"/>
              <a:t>с </a:t>
            </a:r>
            <a:r>
              <a:rPr lang="ru-RU" dirty="0" err="1"/>
              <a:t>рендомизацией</a:t>
            </a:r>
            <a:r>
              <a:rPr lang="ru-RU" dirty="0"/>
              <a:t> сортов в повторениях;</a:t>
            </a:r>
          </a:p>
          <a:p>
            <a:r>
              <a:rPr lang="ru-RU" dirty="0"/>
              <a:t>наличие стандартного (контрольного) сорта в опыте; </a:t>
            </a:r>
          </a:p>
          <a:p>
            <a:r>
              <a:rPr lang="ru-RU" dirty="0"/>
              <a:t>проведение наблюдений и учетов, установленных </a:t>
            </a:r>
            <a:r>
              <a:rPr lang="ru-RU" dirty="0" smtClean="0"/>
              <a:t> </a:t>
            </a:r>
            <a:r>
              <a:rPr lang="ru-RU" dirty="0"/>
              <a:t>в методикой </a:t>
            </a:r>
            <a:r>
              <a:rPr lang="ru-RU" dirty="0" smtClean="0"/>
              <a:t>показателей </a:t>
            </a:r>
            <a:r>
              <a:rPr lang="ru-RU" dirty="0"/>
              <a:t>хозяйственной полезности </a:t>
            </a:r>
            <a:r>
              <a:rPr lang="ru-RU" dirty="0" smtClean="0"/>
              <a:t> </a:t>
            </a:r>
            <a:r>
              <a:rPr lang="ru-RU" dirty="0"/>
              <a:t>в поле и лаборатории;</a:t>
            </a:r>
          </a:p>
          <a:p>
            <a:r>
              <a:rPr lang="ru-RU" dirty="0"/>
              <a:t>статистическая обработка урожайности </a:t>
            </a:r>
            <a:r>
              <a:rPr lang="ru-RU" dirty="0" smtClean="0"/>
              <a:t> </a:t>
            </a:r>
            <a:r>
              <a:rPr lang="ru-RU" dirty="0"/>
              <a:t>при определенной влажности продукции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56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Сортоиспытание зерновых культур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5" y="1649959"/>
            <a:ext cx="6654800" cy="482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0930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Сортоиспытание овощных культур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091" y="1794934"/>
            <a:ext cx="6050844" cy="453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474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828867" cy="4114800"/>
          </a:xfrm>
        </p:spPr>
        <p:txBody>
          <a:bodyPr/>
          <a:lstStyle/>
          <a:p>
            <a:r>
              <a:rPr lang="ru-RU" sz="1800" dirty="0"/>
              <a:t>Всесторонняя оценка, быстрейшее выявление в государственном сортоиспытании и подготовка предложений о включении в государственный реестр селекционных достижений, допущенных к использованию, ценных по качеству, невосприимчивых к болезням сортов и гибридов, способных стать основой индустриальных технологий производства продуктов растениеводства, является ведущей задачей Государственной комиссии Российской Федерации </a:t>
            </a:r>
            <a:r>
              <a:rPr lang="ru-RU" sz="1800" dirty="0" smtClean="0"/>
              <a:t>по </a:t>
            </a:r>
            <a:r>
              <a:rPr lang="ru-RU" sz="1800" dirty="0"/>
              <a:t>испытанию и охране селекционных достижений и ее сортоиспытательной </a:t>
            </a:r>
            <a:r>
              <a:rPr lang="ru-RU" sz="1800" dirty="0" smtClean="0"/>
              <a:t>сети</a:t>
            </a:r>
            <a:endParaRPr lang="ru-RU" sz="1800" dirty="0"/>
          </a:p>
          <a:p>
            <a:r>
              <a:rPr lang="ru-RU" sz="1800" dirty="0"/>
              <a:t>В работе всех звеньев системы государственного сортоиспытания основным и обязательным руководством является методика государственного сортоиспытания сортов сельскохозяйственных культур, разработанная на основе современных достижений сельскохозяйственной науки, многолетнего передового опыта работы отечественного и международного сортоиспытания. Непрекословным требованием опытного дела при сортоиспытания является обеспечение принципа единственного различия – различия изучаемых вариантов (сортов).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325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862733" cy="4114800"/>
          </a:xfrm>
        </p:spPr>
        <p:txBody>
          <a:bodyPr/>
          <a:lstStyle/>
          <a:p>
            <a:r>
              <a:rPr lang="ru-RU" sz="2000" dirty="0"/>
              <a:t>Первый выпуск –  общая часть, включающая основополагающие положения государственного сортоиспытания и опытного дела, такие как: </a:t>
            </a:r>
          </a:p>
          <a:p>
            <a:r>
              <a:rPr lang="ru-RU" sz="2000" dirty="0"/>
              <a:t>- отбор, организация  территории и почвенно-агрохимическое  исследование почв </a:t>
            </a:r>
            <a:r>
              <a:rPr lang="ru-RU" sz="2000" dirty="0" err="1"/>
              <a:t>госсортоучастка</a:t>
            </a:r>
            <a:r>
              <a:rPr lang="ru-RU" sz="2000" dirty="0"/>
              <a:t>;</a:t>
            </a:r>
          </a:p>
          <a:p>
            <a:r>
              <a:rPr lang="ru-RU" sz="2000" dirty="0"/>
              <a:t>- планирование сортоиспытания;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308" y="2638425"/>
            <a:ext cx="3511551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33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09600" y="1295400"/>
            <a:ext cx="10574965" cy="4114800"/>
          </a:xfrm>
        </p:spPr>
        <p:txBody>
          <a:bodyPr/>
          <a:lstStyle/>
          <a:p>
            <a:r>
              <a:rPr lang="ru-RU" dirty="0"/>
              <a:t>Новые сорта растений с такими характеристиками, как повышенная урожайность, высокое качество и устойчивость к вредителям и болезням растений, являются ключевым элементом повышения продуктивности и качества продукции в сельском хозяйстве, садоводстве и лесном хозяйстве при минимизации нагрузки на природную среду. Многие исходные данные должны быть </a:t>
            </a:r>
            <a:r>
              <a:rPr lang="ru-RU" dirty="0" smtClean="0"/>
              <a:t>объединены, </a:t>
            </a:r>
            <a:r>
              <a:rPr lang="ru-RU" dirty="0"/>
              <a:t>чтобы полностью раскрыть их потенциал. Огромный прогресс в продуктивности сельского хозяйства в различных частях мира в значительной степени основан на улучшении сортов.</a:t>
            </a:r>
          </a:p>
        </p:txBody>
      </p:sp>
    </p:spTree>
    <p:extLst>
      <p:ext uri="{BB962C8B-B14F-4D97-AF65-F5344CB8AC3E}">
        <p14:creationId xmlns:p14="http://schemas.microsoft.com/office/powerpoint/2010/main" val="4273837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- </a:t>
            </a:r>
            <a:r>
              <a:rPr lang="ru-RU" dirty="0"/>
              <a:t>основные положения проведения </a:t>
            </a:r>
            <a:r>
              <a:rPr lang="ru-RU" dirty="0" err="1"/>
              <a:t>мелкоделяночных</a:t>
            </a:r>
            <a:r>
              <a:rPr lang="ru-RU" dirty="0"/>
              <a:t> опытов конкурсного испытания новых сортов, включающие требования по семенному и посадочному материалу, о </a:t>
            </a:r>
            <a:r>
              <a:rPr lang="ru-RU" dirty="0" err="1"/>
              <a:t>рендомизированном</a:t>
            </a:r>
            <a:r>
              <a:rPr lang="ru-RU" dirty="0"/>
              <a:t> размещении (методом случайных чисел) изучаемых новых и стандартных сортов в опытах, об оформлении опытов, проведении выключек и браковке некачественных опытов, об основных требованиях проведения учетов и наблюдений, в том числе при оценке устойчивости сортов к болезням и сельскохозяйственным вредителям, статистической обработке результатов и требования по научной документации, а также   положения о метеорологических наблюдениях и об особенностях проведения производственных  испытаний перспективных сортов;     Переработанное и дополненное издание осуществлено в  2019 году.     </a:t>
            </a:r>
            <a:r>
              <a:rPr lang="ru-RU" dirty="0" smtClean="0"/>
              <a:t>                       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32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Второй, третий, четвертый, пятый, шестой выпуски – по соответствующим группам культур (зерновые, зернобобовые, крупяные, кормовые, технические, масличные, прядильные, овощные, бахчевые, плодовые, ягодные культуры) – содержат положения об особенностях оценки хозяйственной полезности соответствующих культур (фенологические фазы, зимостойкость, засухоустойчивость, урожайность, химический состав, качество свежей продукции  и переработки, пригодность к хранению);  </a:t>
            </a:r>
          </a:p>
          <a:p>
            <a:r>
              <a:rPr lang="ru-RU" dirty="0"/>
              <a:t> 3. Седьмой выпуск — методы химического анализа продукции сортов и гибридов сельскохозяйственных культур.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325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Государственный реестр селекционных достижений, допущенных к использованию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/>
              <a:t>Испытания на наличие в заявляемых сортах и гибридах </a:t>
            </a:r>
            <a:r>
              <a:rPr lang="ru-RU" sz="2000" dirty="0" err="1"/>
              <a:t>генноинженерно</a:t>
            </a:r>
            <a:r>
              <a:rPr lang="ru-RU" sz="2000" dirty="0"/>
              <a:t>-модифицированных организмов проводятся по утвержденной Министерством сельского хозяйства Методическим указаниям по </a:t>
            </a:r>
            <a:r>
              <a:rPr lang="ru-RU" sz="2000" dirty="0" err="1"/>
              <a:t>детекции</a:t>
            </a:r>
            <a:r>
              <a:rPr lang="ru-RU" sz="2000" dirty="0"/>
              <a:t> и идентификации специфических последовательностей ДНК генно-</a:t>
            </a:r>
            <a:r>
              <a:rPr lang="ru-RU" sz="2000" dirty="0" err="1"/>
              <a:t>инженерно</a:t>
            </a:r>
            <a:r>
              <a:rPr lang="ru-RU" sz="2000" dirty="0"/>
              <a:t> модифицированных организмов методом ПЦР в режиме реального времени в формате </a:t>
            </a:r>
            <a:r>
              <a:rPr lang="ru-RU" sz="2000" dirty="0" err="1"/>
              <a:t>микроматриц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Методические указания были разработаны ФГБУ «Госсорткомиссия» совместно с научными организациями Российской Федерации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В настоящее время ФГБУ «Госсорткомиссия» ведет работу по оснащению биотехнологической лаборатории, которая будет вести работу по проверке наличия ГМО и разработке генетических паспортов новых сортов растений.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332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3" y="1272233"/>
            <a:ext cx="7384289" cy="4919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80862" y="2406282"/>
            <a:ext cx="7886700" cy="1325563"/>
          </a:xfrm>
          <a:prstGeom prst="rect">
            <a:avLst/>
          </a:prstGeom>
        </p:spPr>
        <p:txBody>
          <a:bodyPr vert="horz" lIns="76786" tIns="38393" rIns="76786" bIns="38393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ru-RU" b="1" dirty="0">
                <a:latin typeface="Calibri"/>
              </a:rPr>
              <a:t>СПАСИБО </a:t>
            </a:r>
            <a:br>
              <a:rPr lang="ru-RU" b="1" dirty="0">
                <a:latin typeface="Calibri"/>
              </a:rPr>
            </a:br>
            <a:r>
              <a:rPr lang="ru-RU" b="1" dirty="0">
                <a:latin typeface="Calibri"/>
              </a:rPr>
              <a:t>ЗА </a:t>
            </a:r>
            <a:r>
              <a:rPr lang="ru-RU" sz="4800" b="1" dirty="0">
                <a:latin typeface="Calibri"/>
              </a:rPr>
              <a:t>ВНИМАНИЕ</a:t>
            </a:r>
            <a:r>
              <a:rPr lang="ru-RU" b="1" dirty="0">
                <a:latin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433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Рост урожайности кукурузы в США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12" y="1700810"/>
            <a:ext cx="8651709" cy="466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94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Февраль, 2023  </a:t>
            </a:r>
            <a:r>
              <a:rPr lang="en-US" dirty="0" smtClean="0">
                <a:solidFill>
                  <a:srgbClr val="000000"/>
                </a:solidFill>
              </a:rPr>
              <a:t>|   </a:t>
            </a:r>
            <a:r>
              <a:rPr lang="en-US" dirty="0">
                <a:solidFill>
                  <a:srgbClr val="000000"/>
                </a:solidFill>
              </a:rPr>
              <a:t>Page </a:t>
            </a:r>
            <a:fld id="{2801CD2F-DCD3-4409-9070-82145C5D9AFA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Устойчивость к заболеваниям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9" y="1700808"/>
            <a:ext cx="8480049" cy="457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99043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2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5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6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7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8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9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0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1_Presentation Template_11.29.12">
  <a:themeElements>
    <a:clrScheme name="Skoltech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BAC405"/>
      </a:accent2>
      <a:accent3>
        <a:srgbClr val="FFFFFF"/>
      </a:accent3>
      <a:accent4>
        <a:srgbClr val="000000"/>
      </a:accent4>
      <a:accent5>
        <a:srgbClr val="EBEBEB"/>
      </a:accent5>
      <a:accent6>
        <a:srgbClr val="BAC405"/>
      </a:accent6>
      <a:hlink>
        <a:srgbClr val="4D4D4D"/>
      </a:hlink>
      <a:folHlink>
        <a:srgbClr val="EAEAEA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Template_11.29.12.thmx</Template>
  <TotalTime>8316</TotalTime>
  <Words>4432</Words>
  <Application>Microsoft Office PowerPoint</Application>
  <PresentationFormat>Широкоэкранный</PresentationFormat>
  <Paragraphs>405</Paragraphs>
  <Slides>73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10</vt:i4>
      </vt:variant>
      <vt:variant>
        <vt:lpstr>Заголовки слайдов</vt:lpstr>
      </vt:variant>
      <vt:variant>
        <vt:i4>73</vt:i4>
      </vt:variant>
    </vt:vector>
  </HeadingPairs>
  <TitlesOfParts>
    <vt:vector size="92" baseType="lpstr">
      <vt:lpstr>ＭＳ Ｐゴシック</vt:lpstr>
      <vt:lpstr>ＭＳ Ｐゴシック</vt:lpstr>
      <vt:lpstr>Arial</vt:lpstr>
      <vt:lpstr>Arial Narrow</vt:lpstr>
      <vt:lpstr>Calibri</vt:lpstr>
      <vt:lpstr>Lucida Grande</vt:lpstr>
      <vt:lpstr>SegoeUI</vt:lpstr>
      <vt:lpstr>Times</vt:lpstr>
      <vt:lpstr>Times New Roman</vt:lpstr>
      <vt:lpstr>Presentation Template_11.29.12</vt:lpstr>
      <vt:lpstr>15_Presentation Template_11.29.12</vt:lpstr>
      <vt:lpstr>16_Presentation Template_11.29.12</vt:lpstr>
      <vt:lpstr>17_Presentation Template_11.29.12</vt:lpstr>
      <vt:lpstr>18_Presentation Template_11.29.12</vt:lpstr>
      <vt:lpstr>19_Presentation Template_11.29.12</vt:lpstr>
      <vt:lpstr>20_Presentation Template_11.29.12</vt:lpstr>
      <vt:lpstr>1_Presentation Template_11.29.12</vt:lpstr>
      <vt:lpstr>21_Presentation Template_11.29.12</vt:lpstr>
      <vt:lpstr>22_Presentation Template_11.29.12</vt:lpstr>
      <vt:lpstr>Презентация PowerPoint</vt:lpstr>
      <vt:lpstr>Использование генетических ресурсов</vt:lpstr>
      <vt:lpstr>Использование генетических ресурсов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UPOV</vt:lpstr>
      <vt:lpstr>РФ</vt:lpstr>
      <vt:lpstr>Законодательство РФ</vt:lpstr>
      <vt:lpstr>Законодательство РФ </vt:lpstr>
      <vt:lpstr>Законодательство РФ </vt:lpstr>
      <vt:lpstr>Законодательство РФ </vt:lpstr>
      <vt:lpstr>Законодательство РФ </vt:lpstr>
      <vt:lpstr>Законодательство РФ </vt:lpstr>
      <vt:lpstr>Законодательство РФ </vt:lpstr>
      <vt:lpstr>Особенности российского законодательства:</vt:lpstr>
      <vt:lpstr>Особенности российского законодательства</vt:lpstr>
      <vt:lpstr>Особенности российского законодательства</vt:lpstr>
      <vt:lpstr>Особенности российского законодательства</vt:lpstr>
      <vt:lpstr>Особенности российского законодательства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Администрирование системы охраны прав интеллектуальной собственности</vt:lpstr>
      <vt:lpstr>Международное сотрудничество</vt:lpstr>
      <vt:lpstr>Международное сотрудничество</vt:lpstr>
      <vt:lpstr>Банк стандартных образцов семян сельскохозяйственных растений</vt:lpstr>
      <vt:lpstr>Банк стандартных образцов семян сельскохозяйственных растений</vt:lpstr>
      <vt:lpstr>Банк стандартных образцов семян сельскохозяйственных растений</vt:lpstr>
      <vt:lpstr>Банк стандартных образцов семян сельскохозяйственных растений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Государственный реестр селекционных достижений, допущенных к использованию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Mikhaylov</dc:creator>
  <cp:lastModifiedBy>Admin</cp:lastModifiedBy>
  <cp:revision>416</cp:revision>
  <cp:lastPrinted>2013-05-22T10:08:04Z</cp:lastPrinted>
  <dcterms:created xsi:type="dcterms:W3CDTF">2013-04-17T13:36:38Z</dcterms:created>
  <dcterms:modified xsi:type="dcterms:W3CDTF">2023-02-07T09:33:59Z</dcterms:modified>
</cp:coreProperties>
</file>